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05" r:id="rId2"/>
  </p:sldMasterIdLst>
  <p:notesMasterIdLst>
    <p:notesMasterId r:id="rId33"/>
  </p:notesMasterIdLst>
  <p:handoutMasterIdLst>
    <p:handoutMasterId r:id="rId34"/>
  </p:handoutMasterIdLst>
  <p:sldIdLst>
    <p:sldId id="352" r:id="rId3"/>
    <p:sldId id="330" r:id="rId4"/>
    <p:sldId id="386" r:id="rId5"/>
    <p:sldId id="375" r:id="rId6"/>
    <p:sldId id="376" r:id="rId7"/>
    <p:sldId id="377" r:id="rId8"/>
    <p:sldId id="348" r:id="rId9"/>
    <p:sldId id="379" r:id="rId10"/>
    <p:sldId id="380" r:id="rId11"/>
    <p:sldId id="381" r:id="rId12"/>
    <p:sldId id="382" r:id="rId13"/>
    <p:sldId id="388" r:id="rId14"/>
    <p:sldId id="389" r:id="rId15"/>
    <p:sldId id="390" r:id="rId16"/>
    <p:sldId id="387" r:id="rId17"/>
    <p:sldId id="384" r:id="rId18"/>
    <p:sldId id="383" r:id="rId19"/>
    <p:sldId id="373" r:id="rId20"/>
    <p:sldId id="374" r:id="rId21"/>
    <p:sldId id="368" r:id="rId22"/>
    <p:sldId id="369" r:id="rId23"/>
    <p:sldId id="370" r:id="rId24"/>
    <p:sldId id="385" r:id="rId25"/>
    <p:sldId id="358" r:id="rId26"/>
    <p:sldId id="256" r:id="rId27"/>
    <p:sldId id="268" r:id="rId28"/>
    <p:sldId id="266" r:id="rId29"/>
    <p:sldId id="273" r:id="rId30"/>
    <p:sldId id="274" r:id="rId31"/>
    <p:sldId id="269" r:id="rId3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86018"/>
    <a:srgbClr val="66D0D5"/>
    <a:srgbClr val="4D4542"/>
    <a:srgbClr val="E8A074"/>
    <a:srgbClr val="E7E4E0"/>
    <a:srgbClr val="D7D2CB"/>
    <a:srgbClr val="003F77"/>
    <a:srgbClr val="2C2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69F277-9F9D-4B10-A063-33BF609AB186}">
  <a:tblStyle styleId="{CF69F277-9F9D-4B10-A063-33BF609AB186}" styleName="MLC - Rubine Red">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1D3DA"/>
          </a:solidFill>
        </a:fill>
      </a:tcStyle>
    </a:band1H>
    <a:band2H>
      <a:tcStyle>
        <a:tcBdr/>
        <a:fill>
          <a:solidFill>
            <a:srgbClr val="F0E9EC"/>
          </a:solidFill>
        </a:fill>
      </a:tcStyle>
    </a:band2H>
    <a:band1V>
      <a:tcStyle>
        <a:tcBdr/>
        <a:fill>
          <a:solidFill>
            <a:srgbClr val="E1D3DA"/>
          </a:solidFill>
        </a:fill>
      </a:tcStyle>
    </a:band1V>
    <a:band2V>
      <a:tcStyle>
        <a:tcBdr/>
        <a:fill>
          <a:solidFill>
            <a:srgbClr val="F0E9EC"/>
          </a:solidFill>
        </a:fill>
      </a:tcStyle>
    </a:band2V>
    <a:lastCol>
      <a:tcTxStyle b="on">
        <a:fontRef idx="minor">
          <a:prstClr val="black"/>
        </a:fontRef>
        <a:schemeClr val="lt1"/>
      </a:tcTxStyle>
      <a:tcStyle>
        <a:tcBdr/>
        <a:fill>
          <a:solidFill>
            <a:srgbClr val="672146"/>
          </a:solidFill>
        </a:fill>
      </a:tcStyle>
    </a:lastCol>
    <a:firstCol>
      <a:tcTxStyle b="on">
        <a:fontRef idx="minor">
          <a:prstClr val="black"/>
        </a:fontRef>
        <a:schemeClr val="lt1"/>
      </a:tcTxStyle>
      <a:tcStyle>
        <a:tcBdr/>
        <a:fill>
          <a:solidFill>
            <a:srgbClr val="672146"/>
          </a:solidFill>
        </a:fill>
      </a:tcStyle>
    </a:firstCol>
    <a:lastRow>
      <a:tcTxStyle b="on">
        <a:fontRef idx="minor">
          <a:prstClr val="black"/>
        </a:fontRef>
        <a:schemeClr val="lt1"/>
      </a:tcTxStyle>
      <a:tcStyle>
        <a:tcBdr>
          <a:top>
            <a:ln w="12700" cmpd="sng">
              <a:solidFill>
                <a:schemeClr val="lt1"/>
              </a:solidFill>
            </a:ln>
          </a:top>
        </a:tcBdr>
        <a:fill>
          <a:solidFill>
            <a:srgbClr val="672146"/>
          </a:solidFill>
        </a:fill>
      </a:tcStyle>
    </a:lastRow>
    <a:firstRow>
      <a:tcTxStyle b="on">
        <a:fontRef idx="minor">
          <a:prstClr val="black"/>
        </a:fontRef>
        <a:schemeClr val="lt1"/>
      </a:tcTxStyle>
      <a:tcStyle>
        <a:tcBdr>
          <a:bottom>
            <a:ln w="38100" cmpd="sng">
              <a:solidFill>
                <a:schemeClr val="lt1"/>
              </a:solidFill>
            </a:ln>
          </a:bottom>
        </a:tcBdr>
        <a:fill>
          <a:solidFill>
            <a:srgbClr val="CE0058"/>
          </a:solidFill>
        </a:fill>
      </a:tcStyle>
    </a:firstRow>
  </a:tblStyle>
  <a:tblStyle styleId="{4B3590A7-B5A5-4866-87B0-48876E181FA9}" styleName="MLC - Orang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6D6D5"/>
          </a:solidFill>
        </a:fill>
      </a:tcStyle>
    </a:band1H>
    <a:band2H>
      <a:tcStyle>
        <a:tcBdr/>
        <a:fill>
          <a:solidFill>
            <a:srgbClr val="F2EAEA"/>
          </a:solidFill>
        </a:fill>
      </a:tcStyle>
    </a:band2H>
    <a:band1V>
      <a:tcStyle>
        <a:tcBdr/>
        <a:fill>
          <a:solidFill>
            <a:srgbClr val="E6D6D5"/>
          </a:solidFill>
        </a:fill>
      </a:tcStyle>
    </a:band1V>
    <a:band2V>
      <a:tcStyle>
        <a:tcBdr/>
        <a:fill>
          <a:solidFill>
            <a:srgbClr val="F2EAEA"/>
          </a:solidFill>
        </a:fill>
      </a:tcStyle>
    </a:band2V>
    <a:lastCol>
      <a:tcTxStyle b="on">
        <a:fontRef idx="minor">
          <a:prstClr val="black"/>
        </a:fontRef>
        <a:schemeClr val="lt1"/>
      </a:tcTxStyle>
      <a:tcStyle>
        <a:tcBdr/>
        <a:fill>
          <a:solidFill>
            <a:srgbClr val="81312F"/>
          </a:solidFill>
        </a:fill>
      </a:tcStyle>
    </a:lastCol>
    <a:firstCol>
      <a:tcTxStyle b="on">
        <a:fontRef idx="minor">
          <a:prstClr val="black"/>
        </a:fontRef>
        <a:schemeClr val="lt1"/>
      </a:tcTxStyle>
      <a:tcStyle>
        <a:tcBdr/>
        <a:fill>
          <a:solidFill>
            <a:srgbClr val="81312F"/>
          </a:solidFill>
        </a:fill>
      </a:tcStyle>
    </a:firstCol>
    <a:lastRow>
      <a:tcTxStyle b="on">
        <a:fontRef idx="minor">
          <a:prstClr val="black"/>
        </a:fontRef>
        <a:schemeClr val="lt1"/>
      </a:tcTxStyle>
      <a:tcStyle>
        <a:tcBdr>
          <a:top>
            <a:ln w="12700" cmpd="sng">
              <a:solidFill>
                <a:schemeClr val="lt1"/>
              </a:solidFill>
            </a:ln>
          </a:top>
        </a:tcBdr>
        <a:fill>
          <a:solidFill>
            <a:srgbClr val="81312F"/>
          </a:solidFill>
        </a:fill>
      </a:tcStyle>
    </a:lastRow>
    <a:firstRow>
      <a:tcTxStyle b="on">
        <a:fontRef idx="minor">
          <a:prstClr val="black"/>
        </a:fontRef>
        <a:schemeClr val="lt1"/>
      </a:tcTxStyle>
      <a:tcStyle>
        <a:tcBdr>
          <a:bottom>
            <a:ln w="38100" cmpd="sng">
              <a:solidFill>
                <a:schemeClr val="lt1"/>
              </a:solidFill>
            </a:ln>
          </a:bottom>
        </a:tcBdr>
        <a:fill>
          <a:solidFill>
            <a:srgbClr val="D86018"/>
          </a:solidFill>
        </a:fill>
      </a:tcStyle>
    </a:firstRow>
  </a:tblStyle>
  <a:tblStyle styleId="{64143AEB-D88A-4235-B7F5-65CC395101BD}" styleName="MLC - Aqu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CCDCE8"/>
          </a:solidFill>
        </a:fill>
      </a:tcStyle>
    </a:band1H>
    <a:band2H>
      <a:tcStyle>
        <a:tcBdr/>
        <a:fill>
          <a:solidFill>
            <a:srgbClr val="E5EDEE"/>
          </a:solidFill>
        </a:fill>
      </a:tcStyle>
    </a:band2H>
    <a:band1V>
      <a:tcStyle>
        <a:tcBdr/>
        <a:fill>
          <a:solidFill>
            <a:srgbClr val="CCDCE8"/>
          </a:solidFill>
        </a:fill>
      </a:tcStyle>
    </a:band1V>
    <a:band2V>
      <a:tcStyle>
        <a:tcBdr/>
        <a:fill>
          <a:solidFill>
            <a:srgbClr val="E5EDEE"/>
          </a:solidFill>
        </a:fill>
      </a:tcStyle>
    </a:band2V>
    <a:lastCol>
      <a:tcTxStyle b="on">
        <a:fontRef idx="minor">
          <a:prstClr val="black"/>
        </a:fontRef>
        <a:schemeClr val="lt1"/>
      </a:tcTxStyle>
      <a:tcStyle>
        <a:tcBdr/>
        <a:fill>
          <a:solidFill>
            <a:srgbClr val="004F59"/>
          </a:solidFill>
        </a:fill>
      </a:tcStyle>
    </a:lastCol>
    <a:firstCol>
      <a:tcTxStyle b="on">
        <a:fontRef idx="minor">
          <a:prstClr val="black"/>
        </a:fontRef>
        <a:schemeClr val="lt1"/>
      </a:tcTxStyle>
      <a:tcStyle>
        <a:tcBdr/>
        <a:fill>
          <a:solidFill>
            <a:srgbClr val="004F59"/>
          </a:solidFill>
        </a:fill>
      </a:tcStyle>
    </a:firstCol>
    <a:lastRow>
      <a:tcTxStyle b="on">
        <a:fontRef idx="minor">
          <a:prstClr val="black"/>
        </a:fontRef>
        <a:schemeClr val="lt1"/>
      </a:tcTxStyle>
      <a:tcStyle>
        <a:tcBdr>
          <a:top>
            <a:ln w="12700" cmpd="sng">
              <a:solidFill>
                <a:schemeClr val="lt1"/>
              </a:solidFill>
            </a:ln>
          </a:top>
        </a:tcBdr>
        <a:fill>
          <a:solidFill>
            <a:srgbClr val="004F59"/>
          </a:solidFill>
        </a:fill>
      </a:tcStyle>
    </a:lastRow>
    <a:firstRow>
      <a:tcTxStyle b="on">
        <a:fontRef idx="minor">
          <a:prstClr val="black"/>
        </a:fontRef>
        <a:schemeClr val="lt1"/>
      </a:tcTxStyle>
      <a:tcStyle>
        <a:tcBdr>
          <a:bottom>
            <a:ln w="38100" cmpd="sng">
              <a:solidFill>
                <a:schemeClr val="lt1"/>
              </a:solidFill>
            </a:ln>
          </a:bottom>
        </a:tcBdr>
        <a:fill>
          <a:solidFill>
            <a:srgbClr val="00B0B9"/>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9" autoAdjust="0"/>
    <p:restoredTop sz="73312" autoAdjust="0"/>
  </p:normalViewPr>
  <p:slideViewPr>
    <p:cSldViewPr snapToObjects="1">
      <p:cViewPr varScale="1">
        <p:scale>
          <a:sx n="83" d="100"/>
          <a:sy n="83" d="100"/>
        </p:scale>
        <p:origin x="2814" y="96"/>
      </p:cViewPr>
      <p:guideLst>
        <p:guide orient="horz"/>
        <p:guide/>
      </p:guideLst>
    </p:cSldViewPr>
  </p:slideViewPr>
  <p:outlineViewPr>
    <p:cViewPr>
      <p:scale>
        <a:sx n="33" d="100"/>
        <a:sy n="33" d="100"/>
      </p:scale>
      <p:origin x="0" y="-552"/>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3" d="100"/>
          <a:sy n="83" d="100"/>
        </p:scale>
        <p:origin x="-382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78427" cy="511731"/>
          </a:xfrm>
          <a:prstGeom prst="rect">
            <a:avLst/>
          </a:prstGeom>
        </p:spPr>
        <p:txBody>
          <a:bodyPr vert="horz" lIns="74635" tIns="74635" rIns="74635" bIns="74635"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4023996" y="0"/>
            <a:ext cx="3078427" cy="511731"/>
          </a:xfrm>
          <a:prstGeom prst="rect">
            <a:avLst/>
          </a:prstGeom>
        </p:spPr>
        <p:txBody>
          <a:bodyPr vert="horz" lIns="74635" tIns="74635" rIns="74635" bIns="74635" rtlCol="0"/>
          <a:lstStyle>
            <a:lvl1pPr algn="r">
              <a:defRPr sz="1200"/>
            </a:lvl1pPr>
          </a:lstStyle>
          <a:p>
            <a:fld id="{4E50C307-5AD1-4F8C-91A0-1FC7219EFB34}" type="datetimeFigureOut">
              <a:rPr lang="en-AU" sz="1000">
                <a:cs typeface="Arial" pitchFamily="34" charset="0"/>
              </a:rPr>
              <a:t>22/10/2019</a:t>
            </a:fld>
            <a:endParaRPr lang="en-AU" sz="1000" dirty="0">
              <a:cs typeface="Arial" pitchFamily="34" charset="0"/>
            </a:endParaRPr>
          </a:p>
        </p:txBody>
      </p:sp>
      <p:sp>
        <p:nvSpPr>
          <p:cNvPr id="4" name="Footer Placeholder 3"/>
          <p:cNvSpPr>
            <a:spLocks noGrp="1"/>
          </p:cNvSpPr>
          <p:nvPr>
            <p:ph type="ftr" sz="quarter" idx="2"/>
          </p:nvPr>
        </p:nvSpPr>
        <p:spPr>
          <a:xfrm>
            <a:off x="4" y="9721107"/>
            <a:ext cx="3078427" cy="511731"/>
          </a:xfrm>
          <a:prstGeom prst="rect">
            <a:avLst/>
          </a:prstGeom>
        </p:spPr>
        <p:txBody>
          <a:bodyPr vert="horz" lIns="74635" tIns="74635" rIns="74635" bIns="74635"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976260" y="9721107"/>
            <a:ext cx="1126160" cy="511731"/>
          </a:xfrm>
          <a:prstGeom prst="rect">
            <a:avLst/>
          </a:prstGeom>
        </p:spPr>
        <p:txBody>
          <a:bodyPr vert="horz" lIns="0" tIns="37318" rIns="94787" bIns="37318" rtlCol="0" anchor="b"/>
          <a:lstStyle>
            <a:lvl1pPr algn="r">
              <a:defRPr sz="1200"/>
            </a:lvl1pPr>
          </a:lstStyle>
          <a:p>
            <a:fld id="{AF84CFB5-B6E9-4915-957C-05CFA717E28F}" type="slidenum">
              <a:rPr lang="en-AU" sz="100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8936" y="85289"/>
            <a:ext cx="5198028" cy="426441"/>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592480" y="72496"/>
            <a:ext cx="1468173" cy="426441"/>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22/10/2019</a:t>
            </a:fld>
            <a:endParaRPr lang="en-AU" dirty="0"/>
          </a:p>
        </p:txBody>
      </p:sp>
      <p:sp>
        <p:nvSpPr>
          <p:cNvPr id="4" name="Slide Image Placeholder 3"/>
          <p:cNvSpPr>
            <a:spLocks noGrp="1" noRot="1" noChangeAspect="1"/>
          </p:cNvSpPr>
          <p:nvPr>
            <p:ph type="sldImg" idx="2"/>
          </p:nvPr>
        </p:nvSpPr>
        <p:spPr>
          <a:xfrm>
            <a:off x="466725" y="608013"/>
            <a:ext cx="6164263" cy="4622800"/>
          </a:xfrm>
          <a:prstGeom prst="rect">
            <a:avLst/>
          </a:prstGeom>
          <a:noFill/>
          <a:ln w="3175">
            <a:solidFill>
              <a:prstClr val="black"/>
            </a:solidFill>
          </a:ln>
        </p:spPr>
        <p:txBody>
          <a:bodyPr vert="horz" lIns="94787" tIns="47393" rIns="94787" bIns="47393" rtlCol="0" anchor="ctr"/>
          <a:lstStyle/>
          <a:p>
            <a:endParaRPr lang="en-AU"/>
          </a:p>
        </p:txBody>
      </p:sp>
      <p:sp>
        <p:nvSpPr>
          <p:cNvPr id="5" name="Notes Placeholder 4"/>
          <p:cNvSpPr>
            <a:spLocks noGrp="1"/>
          </p:cNvSpPr>
          <p:nvPr>
            <p:ph type="body" sz="quarter" idx="3"/>
          </p:nvPr>
        </p:nvSpPr>
        <p:spPr>
          <a:xfrm>
            <a:off x="696386" y="5570662"/>
            <a:ext cx="5703441" cy="38963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9270" lvl="2" indent="-149270">
              <a:buFont typeface="Arial" pitchFamily="34" charset="0"/>
              <a:buChar char="•"/>
            </a:pPr>
            <a:r>
              <a:rPr lang="en-AU" noProof="0" dirty="0"/>
              <a:t>Third level</a:t>
            </a:r>
          </a:p>
          <a:p>
            <a:pPr marL="298541" lvl="3" indent="-14927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8934" y="9721111"/>
            <a:ext cx="4972845" cy="402938"/>
          </a:xfrm>
          <a:prstGeom prst="rect">
            <a:avLst/>
          </a:prstGeom>
        </p:spPr>
        <p:txBody>
          <a:bodyPr vert="horz" lIns="94787" tIns="47393" rIns="94787" bIns="47393"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6066084" y="9721111"/>
            <a:ext cx="1024498" cy="402938"/>
          </a:xfrm>
          <a:prstGeom prst="rect">
            <a:avLst/>
          </a:prstGeom>
        </p:spPr>
        <p:txBody>
          <a:bodyPr vert="horz" lIns="94787" tIns="47393" rIns="94787" bIns="47393"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301910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359589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21113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 we have a creeping cat)</a:t>
            </a:r>
          </a:p>
          <a:p>
            <a:endParaRPr lang="en-US" baseline="0" dirty="0"/>
          </a:p>
          <a:p>
            <a:r>
              <a:rPr lang="en-US" baseline="0" dirty="0"/>
              <a:t>(channeling my inner Marie Kondo – inventor of the </a:t>
            </a:r>
            <a:r>
              <a:rPr lang="en-US" baseline="0" dirty="0" err="1"/>
              <a:t>KonMari</a:t>
            </a:r>
            <a:r>
              <a:rPr lang="en-US" baseline="0" dirty="0"/>
              <a:t> method)</a:t>
            </a:r>
          </a:p>
          <a:p>
            <a:endParaRPr lang="en-US" baseline="0" dirty="0"/>
          </a:p>
          <a:p>
            <a:r>
              <a:rPr lang="en-US" baseline="0" dirty="0"/>
              <a:t>Basic quality of life v lifestyle creep</a:t>
            </a:r>
          </a:p>
          <a:p>
            <a:endParaRPr lang="en-US" baseline="0" dirty="0"/>
          </a:p>
          <a:p>
            <a:r>
              <a:rPr lang="en-US" baseline="0" dirty="0"/>
              <a:t>If you want to identify lifestyle creep, consider looking at:</a:t>
            </a:r>
          </a:p>
          <a:p>
            <a:pPr marL="171450" indent="-171450">
              <a:buFont typeface="Arial" panose="020B0604020202020204" pitchFamily="34" charset="0"/>
              <a:buChar char="•"/>
            </a:pPr>
            <a:r>
              <a:rPr lang="en-US" baseline="0" dirty="0"/>
              <a:t>Anything on monthly subscription</a:t>
            </a:r>
          </a:p>
          <a:p>
            <a:pPr marL="171450" indent="-171450">
              <a:buFont typeface="Arial" panose="020B0604020202020204" pitchFamily="34" charset="0"/>
              <a:buChar char="•"/>
            </a:pPr>
            <a:r>
              <a:rPr lang="en-US" baseline="0" dirty="0"/>
              <a:t>Direct debits</a:t>
            </a:r>
          </a:p>
          <a:p>
            <a:pPr marL="171450" indent="-171450">
              <a:buFont typeface="Arial" panose="020B0604020202020204" pitchFamily="34" charset="0"/>
              <a:buChar char="•"/>
            </a:pPr>
            <a:r>
              <a:rPr lang="en-US" baseline="0" dirty="0"/>
              <a:t>Transaction histories</a:t>
            </a:r>
          </a:p>
          <a:p>
            <a:pPr marL="171450" indent="-171450">
              <a:buFont typeface="Arial" panose="020B0604020202020204" pitchFamily="34" charset="0"/>
              <a:buChar char="•"/>
            </a:pPr>
            <a:r>
              <a:rPr lang="en-US" baseline="0" dirty="0"/>
              <a:t>Leases</a:t>
            </a:r>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274807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Hackman and Dustin Hoffman were friends back in their starving artist days, and Hackman tells the story of visiting Hoffman’s apartment and having his host ask him for a loan. </a:t>
            </a:r>
          </a:p>
          <a:p>
            <a:endParaRPr lang="en-US" dirty="0"/>
          </a:p>
          <a:p>
            <a:r>
              <a:rPr lang="en-US" dirty="0"/>
              <a:t>Hackman agreed to the loan, but then went into Hoffman’s kitchen, where several mason jars were lined up on the counter, each containing money. </a:t>
            </a:r>
          </a:p>
          <a:p>
            <a:endParaRPr lang="en-US" dirty="0"/>
          </a:p>
          <a:p>
            <a:r>
              <a:rPr lang="en-US" dirty="0"/>
              <a:t>One jar was labelled “rent”, another “utilities,” and so forth. Hackman asked why, if Hoffman had so much money in the jars, he could possibly need a loan, whereupon Hoffman pointed to the food jar, which was empty.</a:t>
            </a:r>
          </a:p>
        </p:txBody>
      </p:sp>
      <p:sp>
        <p:nvSpPr>
          <p:cNvPr id="4" name="Slide Number Placeholder 3"/>
          <p:cNvSpPr>
            <a:spLocks noGrp="1"/>
          </p:cNvSpPr>
          <p:nvPr>
            <p:ph type="sldNum" sz="quarter" idx="10"/>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315773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you take care of the contributions</a:t>
            </a:r>
            <a:r>
              <a:rPr lang="en-US" baseline="0" dirty="0"/>
              <a:t> for essential expenses.</a:t>
            </a:r>
          </a:p>
          <a:p>
            <a:endParaRPr lang="en-US" baseline="0" dirty="0"/>
          </a:p>
          <a:p>
            <a:r>
              <a:rPr lang="en-US" baseline="0" dirty="0"/>
              <a:t>And future expenses (repaying debts, having money for retirement, paying for kids’ education).</a:t>
            </a:r>
          </a:p>
          <a:p>
            <a:endParaRPr lang="en-US" baseline="0" dirty="0"/>
          </a:p>
          <a:p>
            <a:r>
              <a:rPr lang="en-US" baseline="0" dirty="0"/>
              <a:t>Then maybe it’s ok to spend what’s left over without counting or recording it.</a:t>
            </a:r>
          </a:p>
          <a:p>
            <a:endParaRPr lang="en-US" baseline="0" dirty="0"/>
          </a:p>
          <a:p>
            <a:r>
              <a:rPr lang="en-US" baseline="0" dirty="0"/>
              <a:t>…I think you’ll find there is irrefutable proof that the mental accounting / savings jars approach works.</a:t>
            </a:r>
          </a:p>
          <a:p>
            <a:endParaRPr lang="en-US" baseline="0" dirty="0"/>
          </a:p>
          <a:p>
            <a:r>
              <a:rPr lang="en-US" baseline="0" dirty="0"/>
              <a:t>Because Dustin Hoffman is now very rich.</a:t>
            </a:r>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241368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Grp="1" noRot="1" noChangeAspect="1" noTextEdit="1"/>
          </p:cNvSpPr>
          <p:nvPr>
            <p:ph type="sldImg"/>
          </p:nvPr>
        </p:nvSpPr>
        <p:spPr bwMode="auto">
          <a:xfrm>
            <a:off x="852488" y="744538"/>
            <a:ext cx="4960937" cy="3721100"/>
          </a:xfrm>
          <a:noFill/>
          <a:ln>
            <a:solidFill>
              <a:srgbClr val="000000"/>
            </a:solidFill>
            <a:miter lim="800000"/>
            <a:headEnd/>
            <a:tailEnd/>
          </a:ln>
        </p:spPr>
      </p:sp>
      <p:sp>
        <p:nvSpPr>
          <p:cNvPr id="582658" name="Rectangle 3"/>
          <p:cNvSpPr>
            <a:spLocks noGrp="1"/>
          </p:cNvSpPr>
          <p:nvPr>
            <p:ph type="body" idx="1"/>
          </p:nvPr>
        </p:nvSpPr>
        <p:spPr bwMode="auto">
          <a:xfrm>
            <a:off x="887413" y="4714875"/>
            <a:ext cx="4887912" cy="4467225"/>
          </a:xfrm>
          <a:noFill/>
        </p:spPr>
        <p:txBody>
          <a:bodyPr wrap="square" numCol="1" anchor="t" anchorCtr="0" compatLnSpc="1">
            <a:prstTxWarp prst="textNoShape">
              <a:avLst/>
            </a:prstTxWarp>
          </a:bodyPr>
          <a:lstStyle/>
          <a:p>
            <a:r>
              <a:rPr lang="en-AU" sz="1000" b="0" dirty="0">
                <a:latin typeface="Arial" charset="0"/>
                <a:ea typeface="ＭＳ Ｐゴシック"/>
                <a:cs typeface="Arial" charset="0"/>
              </a:rPr>
              <a:t>Life used to be easy.</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You were paid every fortnight.</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You</a:t>
            </a:r>
            <a:r>
              <a:rPr lang="en-AU" sz="1000" b="0" baseline="0" dirty="0">
                <a:latin typeface="Arial" charset="0"/>
                <a:ea typeface="ＭＳ Ｐゴシック"/>
                <a:cs typeface="Arial" charset="0"/>
              </a:rPr>
              <a:t> rented a place, or a room, and you paid fortnightly.</a:t>
            </a:r>
          </a:p>
          <a:p>
            <a:endParaRPr lang="en-AU" sz="1000" b="0" baseline="0" dirty="0">
              <a:latin typeface="Arial" charset="0"/>
              <a:ea typeface="ＭＳ Ｐゴシック"/>
              <a:cs typeface="Arial" charset="0"/>
            </a:endParaRPr>
          </a:p>
          <a:p>
            <a:r>
              <a:rPr lang="en-AU" sz="1000" b="0" baseline="0" dirty="0">
                <a:latin typeface="Arial" charset="0"/>
                <a:ea typeface="ＭＳ Ｐゴシック"/>
                <a:cs typeface="Arial" charset="0"/>
              </a:rPr>
              <a:t>Maybe you had a little bit of contents insurance… if you had contents worth insuring.</a:t>
            </a:r>
          </a:p>
          <a:p>
            <a:endParaRPr lang="en-AU" sz="1000" b="0" baseline="0" dirty="0">
              <a:latin typeface="Arial" charset="0"/>
              <a:ea typeface="ＭＳ Ｐゴシック"/>
              <a:cs typeface="Arial" charset="0"/>
            </a:endParaRPr>
          </a:p>
          <a:p>
            <a:r>
              <a:rPr lang="en-AU" sz="1000" b="0" baseline="0" dirty="0">
                <a:latin typeface="Arial" charset="0"/>
                <a:ea typeface="ＭＳ Ｐゴシック"/>
                <a:cs typeface="Arial" charset="0"/>
              </a:rPr>
              <a:t>When something went wrong – you called the property manager and they organised a repair.</a:t>
            </a:r>
            <a:endParaRPr lang="en-AU" sz="1000" b="0" dirty="0">
              <a:latin typeface="Arial" charset="0"/>
              <a:ea typeface="ＭＳ Ｐゴシック"/>
              <a:cs typeface="Arial" charset="0"/>
            </a:endParaRPr>
          </a:p>
        </p:txBody>
      </p:sp>
    </p:spTree>
    <p:extLst>
      <p:ext uri="{BB962C8B-B14F-4D97-AF65-F5344CB8AC3E}">
        <p14:creationId xmlns:p14="http://schemas.microsoft.com/office/powerpoint/2010/main" val="428463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Grp="1" noRot="1" noChangeAspect="1" noTextEdit="1"/>
          </p:cNvSpPr>
          <p:nvPr>
            <p:ph type="sldImg"/>
          </p:nvPr>
        </p:nvSpPr>
        <p:spPr bwMode="auto">
          <a:xfrm>
            <a:off x="852488" y="744538"/>
            <a:ext cx="4960937" cy="3721100"/>
          </a:xfrm>
          <a:noFill/>
          <a:ln>
            <a:solidFill>
              <a:srgbClr val="000000"/>
            </a:solidFill>
            <a:miter lim="800000"/>
            <a:headEnd/>
            <a:tailEnd/>
          </a:ln>
        </p:spPr>
      </p:sp>
      <p:sp>
        <p:nvSpPr>
          <p:cNvPr id="582658" name="Rectangle 3"/>
          <p:cNvSpPr>
            <a:spLocks noGrp="1"/>
          </p:cNvSpPr>
          <p:nvPr>
            <p:ph type="body" idx="1"/>
          </p:nvPr>
        </p:nvSpPr>
        <p:spPr bwMode="auto">
          <a:xfrm>
            <a:off x="887413" y="4714875"/>
            <a:ext cx="4887912" cy="4467225"/>
          </a:xfrm>
          <a:noFill/>
        </p:spPr>
        <p:txBody>
          <a:bodyPr wrap="square" numCol="1" anchor="t" anchorCtr="0" compatLnSpc="1">
            <a:prstTxWarp prst="textNoShape">
              <a:avLst/>
            </a:prstTxWarp>
          </a:bodyPr>
          <a:lstStyle/>
          <a:p>
            <a:r>
              <a:rPr lang="en-AU" sz="1000" b="0" dirty="0">
                <a:latin typeface="Arial" charset="0"/>
                <a:ea typeface="ＭＳ Ｐゴシック"/>
                <a:cs typeface="Arial" charset="0"/>
              </a:rPr>
              <a:t>But life gets a bit more complicated.</a:t>
            </a:r>
          </a:p>
        </p:txBody>
      </p:sp>
    </p:spTree>
    <p:extLst>
      <p:ext uri="{BB962C8B-B14F-4D97-AF65-F5344CB8AC3E}">
        <p14:creationId xmlns:p14="http://schemas.microsoft.com/office/powerpoint/2010/main" val="337482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2"/>
          <p:cNvSpPr>
            <a:spLocks noGrp="1" noRot="1" noChangeAspect="1" noTextEdit="1"/>
          </p:cNvSpPr>
          <p:nvPr>
            <p:ph type="sldImg"/>
          </p:nvPr>
        </p:nvSpPr>
        <p:spPr bwMode="auto">
          <a:xfrm>
            <a:off x="852488" y="744538"/>
            <a:ext cx="4960937" cy="3721100"/>
          </a:xfrm>
          <a:noFill/>
          <a:ln>
            <a:solidFill>
              <a:srgbClr val="000000"/>
            </a:solidFill>
            <a:miter lim="800000"/>
            <a:headEnd/>
            <a:tailEnd/>
          </a:ln>
        </p:spPr>
      </p:sp>
      <p:sp>
        <p:nvSpPr>
          <p:cNvPr id="582658" name="Rectangle 3"/>
          <p:cNvSpPr>
            <a:spLocks noGrp="1"/>
          </p:cNvSpPr>
          <p:nvPr>
            <p:ph type="body" idx="1"/>
          </p:nvPr>
        </p:nvSpPr>
        <p:spPr bwMode="auto">
          <a:xfrm>
            <a:off x="887413" y="4714875"/>
            <a:ext cx="4887912" cy="4467225"/>
          </a:xfrm>
          <a:noFill/>
        </p:spPr>
        <p:txBody>
          <a:bodyPr wrap="square" numCol="1" anchor="t" anchorCtr="0" compatLnSpc="1">
            <a:prstTxWarp prst="textNoShape">
              <a:avLst/>
            </a:prstTxWarp>
          </a:bodyPr>
          <a:lstStyle/>
          <a:p>
            <a:r>
              <a:rPr lang="en-AU" sz="1000" b="0" dirty="0">
                <a:latin typeface="Arial" charset="0"/>
                <a:ea typeface="ＭＳ Ｐゴシック"/>
                <a:cs typeface="Arial" charset="0"/>
              </a:rPr>
              <a:t>You can re-create your own Property Manager!</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Just set up a separate account for all the big stuff.</a:t>
            </a:r>
          </a:p>
          <a:p>
            <a:endParaRPr lang="en-AU" sz="1000" b="0" dirty="0">
              <a:latin typeface="Arial" charset="0"/>
              <a:ea typeface="ＭＳ Ｐゴシック"/>
              <a:cs typeface="Arial" charset="0"/>
            </a:endParaRPr>
          </a:p>
          <a:p>
            <a:r>
              <a:rPr lang="en-AU" sz="1000" b="0" dirty="0">
                <a:latin typeface="Arial" charset="0"/>
                <a:ea typeface="ＭＳ Ｐゴシック"/>
                <a:cs typeface="Arial" charset="0"/>
              </a:rPr>
              <a:t>Make</a:t>
            </a:r>
            <a:r>
              <a:rPr lang="en-AU" sz="1000" b="0" baseline="0" dirty="0">
                <a:latin typeface="Arial" charset="0"/>
                <a:ea typeface="ＭＳ Ｐゴシック"/>
                <a:cs typeface="Arial" charset="0"/>
              </a:rPr>
              <a:t> a considered estimate of what your big stuff might add up to over the course of a year. Divide it by 26 (if you’re paid fortnightly) and then put this amount every fortnight into your DIY Property Manager account.</a:t>
            </a:r>
          </a:p>
          <a:p>
            <a:endParaRPr lang="en-AU" sz="1000" b="0" baseline="0" dirty="0">
              <a:latin typeface="Arial" charset="0"/>
              <a:ea typeface="ＭＳ Ｐゴシック"/>
              <a:cs typeface="Arial" charset="0"/>
            </a:endParaRPr>
          </a:p>
          <a:p>
            <a:r>
              <a:rPr lang="en-AU" sz="1000" b="0" baseline="0" dirty="0">
                <a:latin typeface="Arial" charset="0"/>
                <a:ea typeface="ＭＳ Ｐゴシック"/>
                <a:cs typeface="Arial" charset="0"/>
              </a:rPr>
              <a:t>It’s ideal if you can kick it off with a bit of a lump sum – consider using amounts like a bonus or a tax refund.</a:t>
            </a:r>
          </a:p>
          <a:p>
            <a:endParaRPr lang="en-AU" sz="1000" b="0" baseline="0" dirty="0">
              <a:latin typeface="Arial" charset="0"/>
              <a:ea typeface="ＭＳ Ｐゴシック"/>
              <a:cs typeface="Arial" charset="0"/>
            </a:endParaRPr>
          </a:p>
          <a:p>
            <a:r>
              <a:rPr lang="en-AU" sz="1000" b="0" baseline="0" dirty="0">
                <a:latin typeface="Arial" charset="0"/>
                <a:ea typeface="ＭＳ Ｐゴシック"/>
                <a:cs typeface="Arial" charset="0"/>
              </a:rPr>
              <a:t>Remember to increase your Property Manager’s budget a little each year – you can be sure the bills will be increasing.</a:t>
            </a:r>
          </a:p>
          <a:p>
            <a:endParaRPr lang="en-AU" sz="1000" b="0" baseline="0" dirty="0">
              <a:latin typeface="Arial" charset="0"/>
              <a:ea typeface="ＭＳ Ｐゴシック"/>
              <a:cs typeface="Arial" charset="0"/>
            </a:endParaRPr>
          </a:p>
          <a:p>
            <a:r>
              <a:rPr lang="en-AU" sz="1000" b="0" baseline="0" dirty="0">
                <a:latin typeface="Arial" charset="0"/>
                <a:ea typeface="ＭＳ Ｐゴシック"/>
                <a:cs typeface="Arial" charset="0"/>
              </a:rPr>
              <a:t>Your Property Manager can make it possible to take advantage of significant savings such as reduced fees or premiums for annual payments. Once you’ve got a good buffer you can also use direct debits and never pay another late fee.</a:t>
            </a:r>
            <a:endParaRPr lang="en-AU" sz="1000" b="0" dirty="0">
              <a:latin typeface="Arial" charset="0"/>
              <a:ea typeface="ＭＳ Ｐゴシック"/>
              <a:cs typeface="Arial" charset="0"/>
            </a:endParaRPr>
          </a:p>
        </p:txBody>
      </p:sp>
    </p:spTree>
    <p:extLst>
      <p:ext uri="{BB962C8B-B14F-4D97-AF65-F5344CB8AC3E}">
        <p14:creationId xmlns:p14="http://schemas.microsoft.com/office/powerpoint/2010/main" val="1733788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199279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 we have a creeping cat)</a:t>
            </a:r>
          </a:p>
          <a:p>
            <a:endParaRPr lang="en-US" baseline="0" dirty="0"/>
          </a:p>
          <a:p>
            <a:r>
              <a:rPr lang="en-US" baseline="0" dirty="0"/>
              <a:t>(channeling my inner Marie Kondo – inventor of the </a:t>
            </a:r>
            <a:r>
              <a:rPr lang="en-US" baseline="0" dirty="0" err="1"/>
              <a:t>KonMari</a:t>
            </a:r>
            <a:r>
              <a:rPr lang="en-US" baseline="0" dirty="0"/>
              <a:t> method)</a:t>
            </a:r>
          </a:p>
          <a:p>
            <a:endParaRPr lang="en-US" baseline="0" dirty="0"/>
          </a:p>
          <a:p>
            <a:r>
              <a:rPr lang="en-US" baseline="0" dirty="0"/>
              <a:t>Basic quality of life v lifestyle creep</a:t>
            </a:r>
          </a:p>
          <a:p>
            <a:endParaRPr lang="en-US" baseline="0" dirty="0"/>
          </a:p>
          <a:p>
            <a:r>
              <a:rPr lang="en-US" baseline="0" dirty="0"/>
              <a:t>If you want to identify lifestyle creep, consider looking at:</a:t>
            </a:r>
          </a:p>
          <a:p>
            <a:pPr marL="171450" indent="-171450">
              <a:buFont typeface="Arial" panose="020B0604020202020204" pitchFamily="34" charset="0"/>
              <a:buChar char="•"/>
            </a:pPr>
            <a:r>
              <a:rPr lang="en-US" baseline="0" dirty="0"/>
              <a:t>Anything on monthly subscription</a:t>
            </a:r>
          </a:p>
          <a:p>
            <a:pPr marL="171450" indent="-171450">
              <a:buFont typeface="Arial" panose="020B0604020202020204" pitchFamily="34" charset="0"/>
              <a:buChar char="•"/>
            </a:pPr>
            <a:r>
              <a:rPr lang="en-US" baseline="0" dirty="0"/>
              <a:t>Direct debits</a:t>
            </a:r>
          </a:p>
          <a:p>
            <a:pPr marL="171450" indent="-171450">
              <a:buFont typeface="Arial" panose="020B0604020202020204" pitchFamily="34" charset="0"/>
              <a:buChar char="•"/>
            </a:pPr>
            <a:r>
              <a:rPr lang="en-US" baseline="0" dirty="0"/>
              <a:t>Transaction histories</a:t>
            </a:r>
          </a:p>
          <a:p>
            <a:pPr marL="171450" indent="-171450">
              <a:buFont typeface="Arial" panose="020B0604020202020204" pitchFamily="34" charset="0"/>
              <a:buChar char="•"/>
            </a:pPr>
            <a:r>
              <a:rPr lang="en-US" baseline="0" dirty="0"/>
              <a:t>Leases</a:t>
            </a:r>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358911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 we have a creeping cat)</a:t>
            </a:r>
          </a:p>
          <a:p>
            <a:endParaRPr lang="en-US" baseline="0" dirty="0"/>
          </a:p>
          <a:p>
            <a:r>
              <a:rPr lang="en-US" baseline="0" dirty="0"/>
              <a:t>(channeling my inner Marie Kondo – inventor of the </a:t>
            </a:r>
            <a:r>
              <a:rPr lang="en-US" baseline="0" dirty="0" err="1"/>
              <a:t>KonMari</a:t>
            </a:r>
            <a:r>
              <a:rPr lang="en-US" baseline="0" dirty="0"/>
              <a:t> method)</a:t>
            </a:r>
          </a:p>
          <a:p>
            <a:endParaRPr lang="en-US" baseline="0" dirty="0"/>
          </a:p>
          <a:p>
            <a:r>
              <a:rPr lang="en-US" baseline="0" dirty="0"/>
              <a:t>Basic quality of life v lifestyle creep</a:t>
            </a:r>
          </a:p>
          <a:p>
            <a:endParaRPr lang="en-US" baseline="0" dirty="0"/>
          </a:p>
          <a:p>
            <a:r>
              <a:rPr lang="en-US" baseline="0" dirty="0"/>
              <a:t>If you want to identify lifestyle creep, consider looking at:</a:t>
            </a:r>
          </a:p>
          <a:p>
            <a:pPr marL="171450" indent="-171450">
              <a:buFont typeface="Arial" panose="020B0604020202020204" pitchFamily="34" charset="0"/>
              <a:buChar char="•"/>
            </a:pPr>
            <a:r>
              <a:rPr lang="en-US" baseline="0" dirty="0"/>
              <a:t>Anything on monthly subscription</a:t>
            </a:r>
          </a:p>
          <a:p>
            <a:pPr marL="171450" indent="-171450">
              <a:buFont typeface="Arial" panose="020B0604020202020204" pitchFamily="34" charset="0"/>
              <a:buChar char="•"/>
            </a:pPr>
            <a:r>
              <a:rPr lang="en-US" baseline="0" dirty="0"/>
              <a:t>Direct debits</a:t>
            </a:r>
          </a:p>
          <a:p>
            <a:pPr marL="171450" indent="-171450">
              <a:buFont typeface="Arial" panose="020B0604020202020204" pitchFamily="34" charset="0"/>
              <a:buChar char="•"/>
            </a:pPr>
            <a:r>
              <a:rPr lang="en-US" baseline="0" dirty="0"/>
              <a:t>Transaction histories</a:t>
            </a:r>
          </a:p>
          <a:p>
            <a:pPr marL="171450" indent="-171450">
              <a:buFont typeface="Arial" panose="020B0604020202020204" pitchFamily="34" charset="0"/>
              <a:buChar char="•"/>
            </a:pPr>
            <a:r>
              <a:rPr lang="en-US" baseline="0" dirty="0"/>
              <a:t>Leases</a:t>
            </a:r>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91125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about working out</a:t>
            </a:r>
            <a:r>
              <a:rPr lang="en-AU" baseline="0" dirty="0"/>
              <a:t> what are </a:t>
            </a:r>
            <a:r>
              <a:rPr lang="en-AU" u="sng" baseline="0" dirty="0"/>
              <a:t>your</a:t>
            </a:r>
            <a:r>
              <a:rPr lang="en-AU" u="none" baseline="0" dirty="0"/>
              <a:t> essentials, and what you consider optional.</a:t>
            </a:r>
          </a:p>
          <a:p>
            <a:endParaRPr lang="en-AU" u="none" baseline="0" dirty="0"/>
          </a:p>
          <a:p>
            <a:r>
              <a:rPr lang="en-AU" u="none" baseline="0" dirty="0"/>
              <a:t>Sometimes being a bit specific about what your goal is will give it extra “weight” which can help when having to make a choice between a longer term goal and a short term purchase – give yourself an endorphin kick for choosing </a:t>
            </a:r>
            <a:r>
              <a:rPr lang="en-AU" u="sng" baseline="0" dirty="0"/>
              <a:t>your</a:t>
            </a:r>
            <a:r>
              <a:rPr lang="en-AU" u="none" baseline="0" dirty="0"/>
              <a:t> goal</a:t>
            </a: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284542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https://www.aph.gov.au/Parliamentary_Business/Bills_Legislation/Bills_Search_Results/Result?bId=r5960</a:t>
            </a:r>
          </a:p>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411632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https://www.aph.gov.au/Parliamentary_Business/Bills_Legislation/Bills_Search_Results/Result?bId=r5960</a:t>
            </a:r>
          </a:p>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3263343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https://www.aph.gov.au/Parliamentary_Business/Bills_Legislation/Bills_Search_Results/Result?bId=r5960</a:t>
            </a:r>
          </a:p>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233129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https://www.aph.gov.au/Parliamentary_Business/Bills_Legislation/Bills_Search_Results/Result?bId=r5960</a:t>
            </a:r>
          </a:p>
          <a:p>
            <a:endParaRPr lang="en-US" dirty="0"/>
          </a:p>
          <a:p>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93533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here we have a creeping cat)</a:t>
            </a:r>
          </a:p>
          <a:p>
            <a:endParaRPr lang="en-US" baseline="0" dirty="0"/>
          </a:p>
          <a:p>
            <a:r>
              <a:rPr lang="en-US" baseline="0" dirty="0"/>
              <a:t>(channeling my inner Marie Kondo – inventor of the </a:t>
            </a:r>
            <a:r>
              <a:rPr lang="en-US" baseline="0" dirty="0" err="1"/>
              <a:t>KonMari</a:t>
            </a:r>
            <a:r>
              <a:rPr lang="en-US" baseline="0" dirty="0"/>
              <a:t> method)</a:t>
            </a:r>
          </a:p>
          <a:p>
            <a:endParaRPr lang="en-US" baseline="0" dirty="0"/>
          </a:p>
          <a:p>
            <a:r>
              <a:rPr lang="en-US" baseline="0" dirty="0"/>
              <a:t>Basic quality of life v lifestyle creep</a:t>
            </a:r>
          </a:p>
          <a:p>
            <a:endParaRPr lang="en-US" baseline="0" dirty="0"/>
          </a:p>
          <a:p>
            <a:r>
              <a:rPr lang="en-US" baseline="0" dirty="0"/>
              <a:t>If you want to identify lifestyle creep, consider looking at:</a:t>
            </a:r>
          </a:p>
          <a:p>
            <a:pPr marL="171450" indent="-171450">
              <a:buFont typeface="Arial" panose="020B0604020202020204" pitchFamily="34" charset="0"/>
              <a:buChar char="•"/>
            </a:pPr>
            <a:r>
              <a:rPr lang="en-US" baseline="0" dirty="0"/>
              <a:t>Anything on monthly subscription</a:t>
            </a:r>
          </a:p>
          <a:p>
            <a:pPr marL="171450" indent="-171450">
              <a:buFont typeface="Arial" panose="020B0604020202020204" pitchFamily="34" charset="0"/>
              <a:buChar char="•"/>
            </a:pPr>
            <a:r>
              <a:rPr lang="en-US" baseline="0" dirty="0"/>
              <a:t>Direct debits</a:t>
            </a:r>
          </a:p>
          <a:p>
            <a:pPr marL="171450" indent="-171450">
              <a:buFont typeface="Arial" panose="020B0604020202020204" pitchFamily="34" charset="0"/>
              <a:buChar char="•"/>
            </a:pPr>
            <a:r>
              <a:rPr lang="en-US" baseline="0" dirty="0"/>
              <a:t>Transaction histories</a:t>
            </a:r>
          </a:p>
          <a:p>
            <a:pPr marL="171450" indent="-171450">
              <a:buFont typeface="Arial" panose="020B0604020202020204" pitchFamily="34" charset="0"/>
              <a:buChar char="•"/>
            </a:pPr>
            <a:r>
              <a:rPr lang="en-US" baseline="0" dirty="0"/>
              <a:t>Leases</a:t>
            </a:r>
            <a:endParaRPr lang="en-US"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248278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ine - Cover Page">
    <p:bg>
      <p:bgPr>
        <a:solidFill>
          <a:srgbClr val="E7E4E0"/>
        </a:solidFill>
        <a:effectLst/>
      </p:bgPr>
    </p:bg>
    <p:spTree>
      <p:nvGrpSpPr>
        <p:cNvPr id="1" name=""/>
        <p:cNvGrpSpPr/>
        <p:nvPr/>
      </p:nvGrpSpPr>
      <p:grpSpPr>
        <a:xfrm>
          <a:off x="0" y="0"/>
          <a:ext cx="0" cy="0"/>
          <a:chOff x="0" y="0"/>
          <a:chExt cx="0" cy="0"/>
        </a:xfrm>
      </p:grpSpPr>
      <p:sp>
        <p:nvSpPr>
          <p:cNvPr id="2" name="Rectangle 1"/>
          <p:cNvSpPr/>
          <p:nvPr/>
        </p:nvSpPr>
        <p:spPr>
          <a:xfrm>
            <a:off x="0" y="3429000"/>
            <a:ext cx="9144000"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CE005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32" name="Freeform 31"/>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35" name="Group 4"/>
          <p:cNvGrpSpPr>
            <a:grpSpLocks noChangeAspect="1"/>
          </p:cNvGrpSpPr>
          <p:nvPr userDrawn="1"/>
        </p:nvGrpSpPr>
        <p:grpSpPr bwMode="auto">
          <a:xfrm>
            <a:off x="7226567" y="6174345"/>
            <a:ext cx="1375787" cy="360000"/>
            <a:chOff x="4400" y="3849"/>
            <a:chExt cx="1028" cy="269"/>
          </a:xfrm>
        </p:grpSpPr>
        <p:sp>
          <p:nvSpPr>
            <p:cNvPr id="36"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45"/>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46"/>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1412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qua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noAutofit/>
          </a:bodyPr>
          <a:lstStyle>
            <a:lvl1pPr marL="0" indent="0">
              <a:lnSpc>
                <a:spcPct val="90000"/>
              </a:lnSpc>
              <a:spcAft>
                <a:spcPts val="300"/>
              </a:spcAft>
              <a:buFontTx/>
              <a:buNone/>
              <a:defRPr sz="2000" b="1" baseline="0">
                <a:solidFill>
                  <a:schemeClr val="accent5"/>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pic>
        <p:nvPicPr>
          <p:cNvPr id="23" name="Picture Placeholder 5"/>
          <p:cNvPicPr>
            <a:picLocks noChangeAspect="1"/>
          </p:cNvPicPr>
          <p:nvPr/>
        </p:nvPicPr>
        <p:blipFill>
          <a:blip r:embed="rId2">
            <a:extLst>
              <a:ext uri="{28A0092B-C50C-407E-A947-70E740481C1C}">
                <a14:useLocalDpi xmlns:a14="http://schemas.microsoft.com/office/drawing/2010/main" val="0"/>
              </a:ext>
            </a:extLst>
          </a:blip>
          <a:srcRect l="62" r="62"/>
          <a:stretch>
            <a:fillRect/>
          </a:stretch>
        </p:blipFill>
        <p:spPr>
          <a:xfrm>
            <a:off x="0" y="0"/>
            <a:ext cx="4437063" cy="3438525"/>
          </a:xfrm>
          <a:prstGeom prst="rect">
            <a:avLst/>
          </a:prstGeom>
        </p:spPr>
      </p:pic>
      <p:pic>
        <p:nvPicPr>
          <p:cNvPr id="24" name="Picture Placeholder 7"/>
          <p:cNvPicPr>
            <a:picLocks noChangeAspect="1"/>
          </p:cNvPicPr>
          <p:nvPr/>
        </p:nvPicPr>
        <p:blipFill>
          <a:blip r:embed="rId3">
            <a:extLst>
              <a:ext uri="{28A0092B-C50C-407E-A947-70E740481C1C}">
                <a14:useLocalDpi xmlns:a14="http://schemas.microsoft.com/office/drawing/2010/main" val="0"/>
              </a:ext>
            </a:extLst>
          </a:blip>
          <a:srcRect l="62" r="62"/>
          <a:stretch>
            <a:fillRect/>
          </a:stretch>
        </p:blipFill>
        <p:spPr>
          <a:xfrm>
            <a:off x="0" y="3438525"/>
            <a:ext cx="4437063" cy="3438525"/>
          </a:xfrm>
          <a:prstGeom prst="rect">
            <a:avLst/>
          </a:prstGeom>
        </p:spPr>
      </p:pic>
      <p:sp>
        <p:nvSpPr>
          <p:cNvPr id="31" name="Freeform 30"/>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32" name="Group 4"/>
          <p:cNvGrpSpPr>
            <a:grpSpLocks noChangeAspect="1"/>
          </p:cNvGrpSpPr>
          <p:nvPr userDrawn="1"/>
        </p:nvGrpSpPr>
        <p:grpSpPr bwMode="auto">
          <a:xfrm>
            <a:off x="7225200" y="6174000"/>
            <a:ext cx="1378800" cy="358112"/>
            <a:chOff x="4400" y="3851"/>
            <a:chExt cx="1028" cy="267"/>
          </a:xfrm>
        </p:grpSpPr>
        <p:sp>
          <p:nvSpPr>
            <p:cNvPr id="33"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45"/>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46"/>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77823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qua - Divider Page">
    <p:bg>
      <p:bgPr>
        <a:solidFill>
          <a:srgbClr val="E7E4E0"/>
        </a:solidFill>
        <a:effectLst/>
      </p:bgPr>
    </p:bg>
    <p:spTree>
      <p:nvGrpSpPr>
        <p:cNvPr id="1" name=""/>
        <p:cNvGrpSpPr/>
        <p:nvPr/>
      </p:nvGrpSpPr>
      <p:grpSpPr>
        <a:xfrm>
          <a:off x="0" y="0"/>
          <a:ext cx="0" cy="0"/>
          <a:chOff x="0" y="0"/>
          <a:chExt cx="0" cy="0"/>
        </a:xfrm>
      </p:grpSpPr>
      <p:sp>
        <p:nvSpPr>
          <p:cNvPr id="6" name="Rectangle 5"/>
          <p:cNvSpPr/>
          <p:nvPr userDrawn="1"/>
        </p:nvSpPr>
        <p:spPr>
          <a:xfrm>
            <a:off x="-1" y="3429000"/>
            <a:ext cx="9144001"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chemeClr val="accent5"/>
                </a:solidFill>
              </a:defRPr>
            </a:lvl1pPr>
            <a:lvl2pPr marL="0" indent="0">
              <a:buNone/>
              <a:defRPr sz="2000" baseline="0">
                <a:solidFill>
                  <a:schemeClr val="accent2"/>
                </a:solidFill>
              </a:defRPr>
            </a:lvl2pPr>
          </a:lstStyle>
          <a:p>
            <a:pPr lvl="0"/>
            <a:r>
              <a:rPr lang="en-US" dirty="0"/>
              <a:t>Divider slide title</a:t>
            </a:r>
          </a:p>
        </p:txBody>
      </p:sp>
      <p:sp>
        <p:nvSpPr>
          <p:cNvPr id="11"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52930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qua - Final Slide">
    <p:bg>
      <p:bgPr>
        <a:solidFill>
          <a:srgbClr val="E7E4E0"/>
        </a:solidFill>
        <a:effectLst/>
      </p:bgPr>
    </p:bg>
    <p:spTree>
      <p:nvGrpSpPr>
        <p:cNvPr id="1" name=""/>
        <p:cNvGrpSpPr/>
        <p:nvPr/>
      </p:nvGrpSpPr>
      <p:grpSpPr>
        <a:xfrm>
          <a:off x="0" y="0"/>
          <a:ext cx="0" cy="0"/>
          <a:chOff x="0" y="0"/>
          <a:chExt cx="0" cy="0"/>
        </a:xfrm>
      </p:grpSpPr>
      <p:sp>
        <p:nvSpPr>
          <p:cNvPr id="18" name="Rectangle 17"/>
          <p:cNvSpPr/>
          <p:nvPr userDrawn="1"/>
        </p:nvSpPr>
        <p:spPr>
          <a:xfrm>
            <a:off x="-1" y="3429000"/>
            <a:ext cx="9144001"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chemeClr val="accent5"/>
                </a:solidFill>
              </a:defRPr>
            </a:lvl1pPr>
            <a:lvl2pPr marL="0" indent="0">
              <a:buNone/>
              <a:defRPr sz="2000" baseline="0">
                <a:solidFill>
                  <a:schemeClr val="accent2"/>
                </a:solidFill>
              </a:defRPr>
            </a:lvl2pPr>
          </a:lstStyle>
          <a:p>
            <a:pPr lvl="0"/>
            <a:r>
              <a:rPr lang="en-US" dirty="0"/>
              <a:t>Final slide title</a:t>
            </a:r>
          </a:p>
        </p:txBody>
      </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8" name="Group 4"/>
          <p:cNvGrpSpPr>
            <a:grpSpLocks noChangeAspect="1"/>
          </p:cNvGrpSpPr>
          <p:nvPr userDrawn="1"/>
        </p:nvGrpSpPr>
        <p:grpSpPr bwMode="auto">
          <a:xfrm>
            <a:off x="7226567" y="6174345"/>
            <a:ext cx="1375787" cy="360000"/>
            <a:chOff x="4400" y="3849"/>
            <a:chExt cx="1028" cy="269"/>
          </a:xfrm>
        </p:grpSpPr>
        <p:sp>
          <p:nvSpPr>
            <p:cNvPr id="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41587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AU"/>
              <a:t>PRESENTATION TITLE  |  00 MONTH YEAR</a:t>
            </a:r>
            <a:endParaRPr lang="en-AU" dirty="0"/>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557213" y="1620000"/>
            <a:ext cx="8064500"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3020054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AU"/>
              <a:t>PRESENTATION TITLE  |  00 MONTH YEAR</a:t>
            </a:r>
            <a:endParaRPr lang="en-AU" dirty="0"/>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558000" y="1620000"/>
            <a:ext cx="3948591"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6" name="Content Placeholder 9"/>
          <p:cNvSpPr>
            <a:spLocks noGrp="1"/>
          </p:cNvSpPr>
          <p:nvPr>
            <p:ph sz="quarter" idx="14" hasCustomPrompt="1"/>
          </p:nvPr>
        </p:nvSpPr>
        <p:spPr>
          <a:xfrm>
            <a:off x="4662010" y="1620000"/>
            <a:ext cx="3948591"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5943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mp; Grey Title">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a:t>PRESENTATION TITLE  |  00 MONTH YEAR</a:t>
            </a:r>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a:p>
        </p:txBody>
      </p:sp>
      <p:sp>
        <p:nvSpPr>
          <p:cNvPr id="9" name="Content Placeholder 8"/>
          <p:cNvSpPr>
            <a:spLocks noGrp="1"/>
          </p:cNvSpPr>
          <p:nvPr>
            <p:ph sz="quarter" idx="16" hasCustomPrompt="1"/>
          </p:nvPr>
        </p:nvSpPr>
        <p:spPr>
          <a:xfrm>
            <a:off x="4750743" y="2312501"/>
            <a:ext cx="3870969" cy="3853350"/>
          </a:xfrm>
        </p:spPr>
        <p:txBody>
          <a:bodyPr/>
          <a:lstStyle>
            <a:lvl1pPr>
              <a:defRPr sz="1400"/>
            </a:lvl1pPr>
          </a:lstStyle>
          <a:p>
            <a:pPr lvl="0"/>
            <a:r>
              <a:rPr lang="en-US" dirty="0"/>
              <a:t>Click to insert text, table or chart</a:t>
            </a:r>
          </a:p>
        </p:txBody>
      </p:sp>
      <p:sp>
        <p:nvSpPr>
          <p:cNvPr id="10" name="Text Placeholder 7"/>
          <p:cNvSpPr>
            <a:spLocks noGrp="1"/>
          </p:cNvSpPr>
          <p:nvPr>
            <p:ph type="body" sz="quarter" idx="17" hasCustomPrompt="1"/>
          </p:nvPr>
        </p:nvSpPr>
        <p:spPr>
          <a:xfrm>
            <a:off x="4750743" y="2055132"/>
            <a:ext cx="3870970" cy="257369"/>
          </a:xfrm>
          <a:solidFill>
            <a:srgbClr val="4D4542"/>
          </a:solidFill>
          <a:ln w="6350">
            <a:solidFill>
              <a:schemeClr val="bg1"/>
            </a:solidFill>
          </a:ln>
        </p:spPr>
        <p:txBody>
          <a:bodyPr lIns="72000" tIns="36000" rIns="72000" bIns="36000" anchor="b" anchorCtr="0">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AU" dirty="0"/>
              <a:t>Title</a:t>
            </a:r>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5" name="Text Placeholder 4"/>
          <p:cNvSpPr>
            <a:spLocks noGrp="1"/>
          </p:cNvSpPr>
          <p:nvPr>
            <p:ph type="body" sz="quarter" idx="18"/>
          </p:nvPr>
        </p:nvSpPr>
        <p:spPr>
          <a:xfrm>
            <a:off x="558000" y="1620000"/>
            <a:ext cx="3913188"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01280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mp; Picture">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a:t>PRESENTATION TITLE  |  00 MONTH YEAR</a:t>
            </a:r>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5" name="Text Placeholder 4"/>
          <p:cNvSpPr>
            <a:spLocks noGrp="1"/>
          </p:cNvSpPr>
          <p:nvPr>
            <p:ph type="body" sz="quarter" idx="18"/>
          </p:nvPr>
        </p:nvSpPr>
        <p:spPr>
          <a:xfrm>
            <a:off x="558000" y="1620000"/>
            <a:ext cx="3913188"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a:lstStyle/>
          <a:p>
            <a:r>
              <a:rPr lang="en-US"/>
              <a:t>Click icon to add picture</a:t>
            </a:r>
            <a:endParaRPr lang="en-AU"/>
          </a:p>
        </p:txBody>
      </p:sp>
    </p:spTree>
    <p:extLst>
      <p:ext uri="{BB962C8B-B14F-4D97-AF65-F5344CB8AC3E}">
        <p14:creationId xmlns:p14="http://schemas.microsoft.com/office/powerpoint/2010/main" val="369482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able or Chart">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a:t>PRESENTATION TITLE  |  00 MONTH YEAR</a:t>
            </a:r>
            <a:endParaRPr lang="en-AU" dirty="0"/>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a:p>
        </p:txBody>
      </p:sp>
      <p:sp>
        <p:nvSpPr>
          <p:cNvPr id="8" name="Text Placeholder 7"/>
          <p:cNvSpPr>
            <a:spLocks noGrp="1"/>
          </p:cNvSpPr>
          <p:nvPr>
            <p:ph type="body" sz="quarter" idx="15" hasCustomPrompt="1"/>
          </p:nvPr>
        </p:nvSpPr>
        <p:spPr>
          <a:xfrm>
            <a:off x="558000" y="1466032"/>
            <a:ext cx="6612654" cy="429952"/>
          </a:xfrm>
        </p:spPr>
        <p:txBody>
          <a:bodyPr rIns="0" anchor="b" anchorCtr="0">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AU" dirty="0"/>
              <a:t>Subheading</a:t>
            </a:r>
          </a:p>
        </p:txBody>
      </p:sp>
      <p:sp>
        <p:nvSpPr>
          <p:cNvPr id="9" name="Text Placeholder 7"/>
          <p:cNvSpPr>
            <a:spLocks noGrp="1"/>
          </p:cNvSpPr>
          <p:nvPr>
            <p:ph type="body" sz="quarter" idx="17" hasCustomPrompt="1"/>
          </p:nvPr>
        </p:nvSpPr>
        <p:spPr>
          <a:xfrm>
            <a:off x="558000" y="2050379"/>
            <a:ext cx="8045036" cy="288000"/>
          </a:xfrm>
          <a:solidFill>
            <a:srgbClr val="4D4542"/>
          </a:solidFill>
          <a:ln w="6350">
            <a:solidFill>
              <a:schemeClr val="bg1"/>
            </a:solidFill>
          </a:ln>
        </p:spPr>
        <p:txBody>
          <a:bodyPr vert="horz" lIns="72000" tIns="36000" rIns="72000" bIns="36000" rtlCol="0" anchor="b" anchorCtr="0">
            <a:spAutoFit/>
          </a:bodyPr>
          <a:lstStyle>
            <a:lvl1pPr>
              <a:defRPr lang="en-AU" sz="1200" dirty="0">
                <a:solidFill>
                  <a:schemeClr val="bg1"/>
                </a:solidFill>
              </a:defRPr>
            </a:lvl1pPr>
          </a:lstStyle>
          <a:p>
            <a:pPr lvl="0">
              <a:spcAft>
                <a:spcPts val="0"/>
              </a:spcAft>
            </a:pPr>
            <a:r>
              <a:rPr lang="en-AU" dirty="0"/>
              <a:t>Title</a:t>
            </a:r>
          </a:p>
        </p:txBody>
      </p:sp>
      <p:sp>
        <p:nvSpPr>
          <p:cNvPr id="10" name="Content Placeholder 8"/>
          <p:cNvSpPr>
            <a:spLocks noGrp="1"/>
          </p:cNvSpPr>
          <p:nvPr>
            <p:ph sz="quarter" idx="16" hasCustomPrompt="1"/>
          </p:nvPr>
        </p:nvSpPr>
        <p:spPr>
          <a:xfrm>
            <a:off x="558000" y="2438890"/>
            <a:ext cx="8045036" cy="3726960"/>
          </a:xfrm>
        </p:spPr>
        <p:txBody>
          <a:bodyPr/>
          <a:lstStyle>
            <a:lvl1pPr>
              <a:defRPr/>
            </a:lvl1pPr>
          </a:lstStyle>
          <a:p>
            <a:pPr lvl="0"/>
            <a:r>
              <a:rPr lang="en-US" dirty="0"/>
              <a:t>Insert table or chart</a:t>
            </a:r>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35016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3" name="Footer Placeholder 2"/>
          <p:cNvSpPr>
            <a:spLocks noGrp="1"/>
          </p:cNvSpPr>
          <p:nvPr>
            <p:ph type="ftr" sz="quarter" idx="13"/>
          </p:nvPr>
        </p:nvSpPr>
        <p:spPr/>
        <p:txBody>
          <a:bodyPr/>
          <a:lstStyle/>
          <a:p>
            <a:r>
              <a:rPr lang="en-AU"/>
              <a:t>PRESENTATION TITLE  |  00 MONTH YEAR</a:t>
            </a:r>
            <a:endParaRPr lang="en-AU" dirty="0"/>
          </a:p>
        </p:txBody>
      </p:sp>
      <p:sp>
        <p:nvSpPr>
          <p:cNvPr id="7" name="Title 1"/>
          <p:cNvSpPr>
            <a:spLocks noGrp="1"/>
          </p:cNvSpPr>
          <p:nvPr>
            <p:ph type="body" sz="quarter" idx="14"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54654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ine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4000"/>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CE005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pic>
        <p:nvPicPr>
          <p:cNvPr id="31" name="Picture Placeholder 7"/>
          <p:cNvPicPr>
            <a:picLocks noChangeAspect="1"/>
          </p:cNvPicPr>
          <p:nvPr/>
        </p:nvPicPr>
        <p:blipFill>
          <a:blip r:embed="rId2">
            <a:extLst>
              <a:ext uri="{28A0092B-C50C-407E-A947-70E740481C1C}">
                <a14:useLocalDpi xmlns:a14="http://schemas.microsoft.com/office/drawing/2010/main" val="0"/>
              </a:ext>
            </a:extLst>
          </a:blip>
          <a:srcRect l="78" r="78"/>
          <a:stretch>
            <a:fillRect/>
          </a:stretch>
        </p:blipFill>
        <p:spPr>
          <a:xfrm>
            <a:off x="0" y="0"/>
            <a:ext cx="4437063" cy="3438525"/>
          </a:xfrm>
          <a:prstGeom prst="rect">
            <a:avLst/>
          </a:prstGeom>
        </p:spPr>
      </p:pic>
      <p:pic>
        <p:nvPicPr>
          <p:cNvPr id="42" name="Picture Placeholder 8"/>
          <p:cNvPicPr>
            <a:picLocks noChangeAspect="1"/>
          </p:cNvPicPr>
          <p:nvPr/>
        </p:nvPicPr>
        <p:blipFill>
          <a:blip r:embed="rId3">
            <a:extLst>
              <a:ext uri="{28A0092B-C50C-407E-A947-70E740481C1C}">
                <a14:useLocalDpi xmlns:a14="http://schemas.microsoft.com/office/drawing/2010/main" val="0"/>
              </a:ext>
            </a:extLst>
          </a:blip>
          <a:srcRect l="62" r="62"/>
          <a:stretch>
            <a:fillRect/>
          </a:stretch>
        </p:blipFill>
        <p:spPr>
          <a:xfrm>
            <a:off x="0" y="3438525"/>
            <a:ext cx="4437063" cy="3438525"/>
          </a:xfrm>
          <a:prstGeom prst="rect">
            <a:avLst/>
          </a:prstGeom>
        </p:spPr>
      </p:pic>
      <p:sp>
        <p:nvSpPr>
          <p:cNvPr id="43" name="Freeform 42"/>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21" name="Group 4"/>
          <p:cNvGrpSpPr>
            <a:grpSpLocks noChangeAspect="1"/>
          </p:cNvGrpSpPr>
          <p:nvPr userDrawn="1"/>
        </p:nvGrpSpPr>
        <p:grpSpPr bwMode="auto">
          <a:xfrm>
            <a:off x="7225200" y="6174000"/>
            <a:ext cx="1378800" cy="358112"/>
            <a:chOff x="4400" y="3851"/>
            <a:chExt cx="1028" cy="267"/>
          </a:xfrm>
        </p:grpSpPr>
        <p:sp>
          <p:nvSpPr>
            <p:cNvPr id="22"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3"/>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4"/>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213538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C348-9A38-40B5-92FD-F72F6E27120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9572092C-62CC-49B0-9037-7F721DBF69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3918B93-4CDD-4097-8B57-D51FB0CE3664}"/>
              </a:ext>
            </a:extLst>
          </p:cNvPr>
          <p:cNvSpPr>
            <a:spLocks noGrp="1"/>
          </p:cNvSpPr>
          <p:nvPr>
            <p:ph type="dt" sz="half" idx="10"/>
          </p:nvPr>
        </p:nvSpPr>
        <p:spPr/>
        <p:txBody>
          <a:bodyPr/>
          <a:lstStyle/>
          <a:p>
            <a:fld id="{56403A72-29A3-49CC-B75C-A6DEA66CD4F9}" type="datetimeFigureOut">
              <a:rPr lang="en-AU" smtClean="0"/>
              <a:t>22/10/2019</a:t>
            </a:fld>
            <a:endParaRPr lang="en-AU"/>
          </a:p>
        </p:txBody>
      </p:sp>
      <p:sp>
        <p:nvSpPr>
          <p:cNvPr id="5" name="Footer Placeholder 4">
            <a:extLst>
              <a:ext uri="{FF2B5EF4-FFF2-40B4-BE49-F238E27FC236}">
                <a16:creationId xmlns:a16="http://schemas.microsoft.com/office/drawing/2014/main" id="{9AFDC2EA-2084-4B83-AF12-9C6F49B0A9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46A459-B7EC-4096-82A1-57DF7E3ACA4B}"/>
              </a:ext>
            </a:extLst>
          </p:cNvPr>
          <p:cNvSpPr>
            <a:spLocks noGrp="1"/>
          </p:cNvSpPr>
          <p:nvPr>
            <p:ph type="sldNum" sz="quarter" idx="12"/>
          </p:nvPr>
        </p:nvSpPr>
        <p:spPr/>
        <p:txBody>
          <a:bodyPr/>
          <a:lstStyle/>
          <a:p>
            <a:fld id="{4AC16B93-786D-4946-AFB0-EF10D8FFA9D0}" type="slidenum">
              <a:rPr lang="en-AU" smtClean="0"/>
              <a:t>‹#›</a:t>
            </a:fld>
            <a:endParaRPr lang="en-AU"/>
          </a:p>
        </p:txBody>
      </p:sp>
    </p:spTree>
    <p:extLst>
      <p:ext uri="{BB962C8B-B14F-4D97-AF65-F5344CB8AC3E}">
        <p14:creationId xmlns:p14="http://schemas.microsoft.com/office/powerpoint/2010/main" val="372056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75FB810-A252-4A31-B4C0-4028B28FCE6D}" type="datetimeFigureOut">
              <a:rPr lang="en-AU" smtClean="0"/>
              <a:t>22/10/2019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3862892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5FB810-A252-4A31-B4C0-4028B28FCE6D}" type="datetimeFigureOut">
              <a:rPr lang="en-AU" smtClean="0"/>
              <a:t>22/10/2019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416911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5FB810-A252-4A31-B4C0-4028B28FCE6D}" type="datetimeFigureOut">
              <a:rPr lang="en-AU" smtClean="0"/>
              <a:t>22/10/2019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484446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75FB810-A252-4A31-B4C0-4028B28FCE6D}" type="datetimeFigureOut">
              <a:rPr lang="en-AU" smtClean="0"/>
              <a:t>22/10/2019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3304574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75FB810-A252-4A31-B4C0-4028B28FCE6D}" type="datetimeFigureOut">
              <a:rPr lang="en-AU" smtClean="0"/>
              <a:t>22/10/2019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19867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75FB810-A252-4A31-B4C0-4028B28FCE6D}" type="datetimeFigureOut">
              <a:rPr lang="en-AU" smtClean="0"/>
              <a:t>22/10/2019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738755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FB810-A252-4A31-B4C0-4028B28FCE6D}" type="datetimeFigureOut">
              <a:rPr lang="en-AU" smtClean="0"/>
              <a:t>22/10/2019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2816170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FB810-A252-4A31-B4C0-4028B28FCE6D}" type="datetimeFigureOut">
              <a:rPr lang="en-AU" smtClean="0"/>
              <a:t>22/10/2019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32142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FB810-A252-4A31-B4C0-4028B28FCE6D}" type="datetimeFigureOut">
              <a:rPr lang="en-AU" smtClean="0"/>
              <a:t>22/10/2019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26754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ine - Divider Page">
    <p:bg>
      <p:bgPr>
        <a:solidFill>
          <a:srgbClr val="E7E4E0"/>
        </a:solidFill>
        <a:effectLst/>
      </p:bgPr>
    </p:bg>
    <p:spTree>
      <p:nvGrpSpPr>
        <p:cNvPr id="1" name=""/>
        <p:cNvGrpSpPr/>
        <p:nvPr/>
      </p:nvGrpSpPr>
      <p:grpSpPr>
        <a:xfrm>
          <a:off x="0" y="0"/>
          <a:ext cx="0" cy="0"/>
          <a:chOff x="0" y="0"/>
          <a:chExt cx="0" cy="0"/>
        </a:xfrm>
      </p:grpSpPr>
      <p:sp>
        <p:nvSpPr>
          <p:cNvPr id="2" name="Rectangle 1"/>
          <p:cNvSpPr/>
          <p:nvPr/>
        </p:nvSpPr>
        <p:spPr>
          <a:xfrm>
            <a:off x="-1" y="3429000"/>
            <a:ext cx="9144001"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CE0058"/>
                </a:solidFill>
              </a:defRPr>
            </a:lvl1pPr>
            <a:lvl2pPr marL="0" indent="0">
              <a:buNone/>
              <a:defRPr sz="2000" baseline="0">
                <a:solidFill>
                  <a:schemeClr val="accent2"/>
                </a:solidFill>
              </a:defRPr>
            </a:lvl2pPr>
          </a:lstStyle>
          <a:p>
            <a:pPr lvl="0"/>
            <a:r>
              <a:rPr lang="en-US" dirty="0"/>
              <a:t>Divider slide title</a:t>
            </a:r>
          </a:p>
        </p:txBody>
      </p:sp>
      <p:sp>
        <p:nvSpPr>
          <p:cNvPr id="33"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673882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5FB810-A252-4A31-B4C0-4028B28FCE6D}" type="datetimeFigureOut">
              <a:rPr lang="en-AU" smtClean="0"/>
              <a:t>22/10/2019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2264710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75FB810-A252-4A31-B4C0-4028B28FCE6D}" type="datetimeFigureOut">
              <a:rPr lang="en-AU" smtClean="0"/>
              <a:t>22/10/2019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808EC0-4F27-4F72-8ACA-E18D7A8041B6}" type="slidenum">
              <a:rPr lang="en-AU" smtClean="0"/>
              <a:t>‹#›</a:t>
            </a:fld>
            <a:endParaRPr lang="en-AU"/>
          </a:p>
        </p:txBody>
      </p:sp>
    </p:spTree>
    <p:extLst>
      <p:ext uri="{BB962C8B-B14F-4D97-AF65-F5344CB8AC3E}">
        <p14:creationId xmlns:p14="http://schemas.microsoft.com/office/powerpoint/2010/main" val="362860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ine - Final Slide">
    <p:bg>
      <p:bgPr>
        <a:solidFill>
          <a:srgbClr val="E7E4E0"/>
        </a:solidFill>
        <a:effectLst/>
      </p:bgPr>
    </p:bg>
    <p:spTree>
      <p:nvGrpSpPr>
        <p:cNvPr id="1" name=""/>
        <p:cNvGrpSpPr/>
        <p:nvPr/>
      </p:nvGrpSpPr>
      <p:grpSpPr>
        <a:xfrm>
          <a:off x="0" y="0"/>
          <a:ext cx="0" cy="0"/>
          <a:chOff x="0" y="0"/>
          <a:chExt cx="0" cy="0"/>
        </a:xfrm>
      </p:grpSpPr>
      <p:sp>
        <p:nvSpPr>
          <p:cNvPr id="18" name="Rectangle 17"/>
          <p:cNvSpPr/>
          <p:nvPr userDrawn="1"/>
        </p:nvSpPr>
        <p:spPr>
          <a:xfrm>
            <a:off x="-1" y="3429000"/>
            <a:ext cx="9144001"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CE0058"/>
                </a:solidFill>
              </a:defRPr>
            </a:lvl1pPr>
            <a:lvl2pPr marL="0" indent="0">
              <a:buNone/>
              <a:defRPr sz="2000" baseline="0">
                <a:solidFill>
                  <a:schemeClr val="accent2"/>
                </a:solidFill>
              </a:defRPr>
            </a:lvl2pPr>
          </a:lstStyle>
          <a:p>
            <a:pPr lvl="0"/>
            <a:r>
              <a:rPr lang="en-US" dirty="0"/>
              <a:t>Final slide title</a:t>
            </a:r>
          </a:p>
        </p:txBody>
      </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8" name="Group 4"/>
          <p:cNvGrpSpPr>
            <a:grpSpLocks noChangeAspect="1"/>
          </p:cNvGrpSpPr>
          <p:nvPr userDrawn="1"/>
        </p:nvGrpSpPr>
        <p:grpSpPr bwMode="auto">
          <a:xfrm>
            <a:off x="7226567" y="6174345"/>
            <a:ext cx="1375787" cy="360000"/>
            <a:chOff x="4400" y="3849"/>
            <a:chExt cx="1028" cy="269"/>
          </a:xfrm>
        </p:grpSpPr>
        <p:sp>
          <p:nvSpPr>
            <p:cNvPr id="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46024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ange - Cover Page">
    <p:bg>
      <p:bgPr>
        <a:solidFill>
          <a:srgbClr val="E7E4E0"/>
        </a:solidFill>
        <a:effectLst/>
      </p:bgPr>
    </p:bg>
    <p:spTree>
      <p:nvGrpSpPr>
        <p:cNvPr id="1" name=""/>
        <p:cNvGrpSpPr/>
        <p:nvPr/>
      </p:nvGrpSpPr>
      <p:grpSpPr>
        <a:xfrm>
          <a:off x="0" y="0"/>
          <a:ext cx="0" cy="0"/>
          <a:chOff x="0" y="0"/>
          <a:chExt cx="0" cy="0"/>
        </a:xfrm>
      </p:grpSpPr>
      <p:sp>
        <p:nvSpPr>
          <p:cNvPr id="39" name="Rectangle 38"/>
          <p:cNvSpPr/>
          <p:nvPr userDrawn="1"/>
        </p:nvSpPr>
        <p:spPr>
          <a:xfrm>
            <a:off x="-1" y="3429000"/>
            <a:ext cx="9144001"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D8601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22" name="Freeform 21"/>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8" name="Group 4"/>
          <p:cNvGrpSpPr>
            <a:grpSpLocks noChangeAspect="1"/>
          </p:cNvGrpSpPr>
          <p:nvPr userDrawn="1"/>
        </p:nvGrpSpPr>
        <p:grpSpPr bwMode="auto">
          <a:xfrm>
            <a:off x="7226567" y="6174345"/>
            <a:ext cx="1375787" cy="360000"/>
            <a:chOff x="4400" y="3849"/>
            <a:chExt cx="1028" cy="269"/>
          </a:xfrm>
        </p:grpSpPr>
        <p:sp>
          <p:nvSpPr>
            <p:cNvPr id="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23"/>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37836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D8601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pic>
        <p:nvPicPr>
          <p:cNvPr id="31" name="Picture Placeholder 10"/>
          <p:cNvPicPr>
            <a:picLocks noChangeAspect="1"/>
          </p:cNvPicPr>
          <p:nvPr/>
        </p:nvPicPr>
        <p:blipFill>
          <a:blip r:embed="rId2">
            <a:extLst>
              <a:ext uri="{28A0092B-C50C-407E-A947-70E740481C1C}">
                <a14:useLocalDpi xmlns:a14="http://schemas.microsoft.com/office/drawing/2010/main" val="0"/>
              </a:ext>
            </a:extLst>
          </a:blip>
          <a:srcRect t="67" b="67"/>
          <a:stretch>
            <a:fillRect/>
          </a:stretch>
        </p:blipFill>
        <p:spPr>
          <a:xfrm>
            <a:off x="0" y="0"/>
            <a:ext cx="4437063" cy="3438525"/>
          </a:xfrm>
          <a:prstGeom prst="rect">
            <a:avLst/>
          </a:prstGeom>
        </p:spPr>
      </p:pic>
      <p:pic>
        <p:nvPicPr>
          <p:cNvPr id="42" name="Picture Placeholder 11"/>
          <p:cNvPicPr>
            <a:picLocks noChangeAspect="1"/>
          </p:cNvPicPr>
          <p:nvPr/>
        </p:nvPicPr>
        <p:blipFill>
          <a:blip r:embed="rId3">
            <a:extLst>
              <a:ext uri="{28A0092B-C50C-407E-A947-70E740481C1C}">
                <a14:useLocalDpi xmlns:a14="http://schemas.microsoft.com/office/drawing/2010/main" val="0"/>
              </a:ext>
            </a:extLst>
          </a:blip>
          <a:srcRect t="39" b="39"/>
          <a:stretch>
            <a:fillRect/>
          </a:stretch>
        </p:blipFill>
        <p:spPr>
          <a:xfrm>
            <a:off x="0" y="3438525"/>
            <a:ext cx="4437063" cy="3438525"/>
          </a:xfrm>
          <a:prstGeom prst="rect">
            <a:avLst/>
          </a:prstGeom>
        </p:spPr>
      </p:pic>
      <p:sp>
        <p:nvSpPr>
          <p:cNvPr id="43" name="Freeform 42"/>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32" name="Group 4"/>
          <p:cNvGrpSpPr>
            <a:grpSpLocks noChangeAspect="1"/>
          </p:cNvGrpSpPr>
          <p:nvPr userDrawn="1"/>
        </p:nvGrpSpPr>
        <p:grpSpPr bwMode="auto">
          <a:xfrm>
            <a:off x="7225200" y="6174000"/>
            <a:ext cx="1378800" cy="358112"/>
            <a:chOff x="4400" y="3851"/>
            <a:chExt cx="1028" cy="267"/>
          </a:xfrm>
        </p:grpSpPr>
        <p:sp>
          <p:nvSpPr>
            <p:cNvPr id="34"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45"/>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46"/>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93266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range - Divider Page">
    <p:bg>
      <p:bgPr>
        <a:solidFill>
          <a:srgbClr val="E7E4E0"/>
        </a:solidFill>
        <a:effectLst/>
      </p:bgPr>
    </p:bg>
    <p:spTree>
      <p:nvGrpSpPr>
        <p:cNvPr id="1" name=""/>
        <p:cNvGrpSpPr/>
        <p:nvPr/>
      </p:nvGrpSpPr>
      <p:grpSpPr>
        <a:xfrm>
          <a:off x="0" y="0"/>
          <a:ext cx="0" cy="0"/>
          <a:chOff x="0" y="0"/>
          <a:chExt cx="0" cy="0"/>
        </a:xfrm>
      </p:grpSpPr>
      <p:sp>
        <p:nvSpPr>
          <p:cNvPr id="6" name="Rectangle 5"/>
          <p:cNvSpPr/>
          <p:nvPr userDrawn="1"/>
        </p:nvSpPr>
        <p:spPr>
          <a:xfrm>
            <a:off x="-1" y="3429000"/>
            <a:ext cx="9144001"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D86018"/>
                </a:solidFill>
              </a:defRPr>
            </a:lvl1pPr>
            <a:lvl2pPr marL="0" indent="0">
              <a:buNone/>
              <a:defRPr sz="2000" baseline="0">
                <a:solidFill>
                  <a:schemeClr val="accent2"/>
                </a:solidFill>
              </a:defRPr>
            </a:lvl2pPr>
          </a:lstStyle>
          <a:p>
            <a:pPr lvl="0"/>
            <a:r>
              <a:rPr lang="en-US" dirty="0"/>
              <a:t>Divider slide title</a:t>
            </a:r>
          </a:p>
        </p:txBody>
      </p:sp>
      <p:sp>
        <p:nvSpPr>
          <p:cNvPr id="11"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9653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ange - Final Slide">
    <p:bg>
      <p:bgPr>
        <a:solidFill>
          <a:srgbClr val="E7E4E0"/>
        </a:solidFill>
        <a:effectLst/>
      </p:bgPr>
    </p:bg>
    <p:spTree>
      <p:nvGrpSpPr>
        <p:cNvPr id="1" name=""/>
        <p:cNvGrpSpPr/>
        <p:nvPr/>
      </p:nvGrpSpPr>
      <p:grpSpPr>
        <a:xfrm>
          <a:off x="0" y="0"/>
          <a:ext cx="0" cy="0"/>
          <a:chOff x="0" y="0"/>
          <a:chExt cx="0" cy="0"/>
        </a:xfrm>
      </p:grpSpPr>
      <p:sp>
        <p:nvSpPr>
          <p:cNvPr id="18" name="Rectangle 17"/>
          <p:cNvSpPr/>
          <p:nvPr userDrawn="1"/>
        </p:nvSpPr>
        <p:spPr>
          <a:xfrm>
            <a:off x="-1" y="3429000"/>
            <a:ext cx="9144001"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D86018"/>
                </a:solidFill>
              </a:defRPr>
            </a:lvl1pPr>
            <a:lvl2pPr marL="0" indent="0">
              <a:buNone/>
              <a:defRPr sz="2000" baseline="0">
                <a:solidFill>
                  <a:schemeClr val="accent2"/>
                </a:solidFill>
              </a:defRPr>
            </a:lvl2pPr>
          </a:lstStyle>
          <a:p>
            <a:pPr lvl="0"/>
            <a:r>
              <a:rPr lang="en-US" dirty="0"/>
              <a:t>Final slide title</a:t>
            </a:r>
          </a:p>
        </p:txBody>
      </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8" name="Group 4"/>
          <p:cNvGrpSpPr>
            <a:grpSpLocks noChangeAspect="1"/>
          </p:cNvGrpSpPr>
          <p:nvPr userDrawn="1"/>
        </p:nvGrpSpPr>
        <p:grpSpPr bwMode="auto">
          <a:xfrm>
            <a:off x="7226567" y="6174345"/>
            <a:ext cx="1375787" cy="360000"/>
            <a:chOff x="4400" y="3849"/>
            <a:chExt cx="1028" cy="269"/>
          </a:xfrm>
        </p:grpSpPr>
        <p:sp>
          <p:nvSpPr>
            <p:cNvPr id="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54486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qua - Cover Page">
    <p:bg>
      <p:bgPr>
        <a:solidFill>
          <a:srgbClr val="E7E4E0"/>
        </a:solidFill>
        <a:effectLst/>
      </p:bgPr>
    </p:bg>
    <p:spTree>
      <p:nvGrpSpPr>
        <p:cNvPr id="1" name=""/>
        <p:cNvGrpSpPr/>
        <p:nvPr/>
      </p:nvGrpSpPr>
      <p:grpSpPr>
        <a:xfrm>
          <a:off x="0" y="0"/>
          <a:ext cx="0" cy="0"/>
          <a:chOff x="0" y="0"/>
          <a:chExt cx="0" cy="0"/>
        </a:xfrm>
      </p:grpSpPr>
      <p:sp>
        <p:nvSpPr>
          <p:cNvPr id="39" name="Rectangle 38"/>
          <p:cNvSpPr/>
          <p:nvPr userDrawn="1"/>
        </p:nvSpPr>
        <p:spPr>
          <a:xfrm>
            <a:off x="-1" y="3429000"/>
            <a:ext cx="9144001"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chemeClr val="accent5"/>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22" name="Freeform 21"/>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8" name="Group 4"/>
          <p:cNvGrpSpPr>
            <a:grpSpLocks noChangeAspect="1"/>
          </p:cNvGrpSpPr>
          <p:nvPr userDrawn="1"/>
        </p:nvGrpSpPr>
        <p:grpSpPr bwMode="auto">
          <a:xfrm>
            <a:off x="7226567" y="6174345"/>
            <a:ext cx="1375787" cy="360000"/>
            <a:chOff x="4400" y="3849"/>
            <a:chExt cx="1028" cy="269"/>
          </a:xfrm>
        </p:grpSpPr>
        <p:sp>
          <p:nvSpPr>
            <p:cNvPr id="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23"/>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98049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497325"/>
            <a:ext cx="6489275" cy="36639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5" name="Footer Placeholder 4"/>
          <p:cNvSpPr>
            <a:spLocks noGrp="1"/>
          </p:cNvSpPr>
          <p:nvPr>
            <p:ph type="ftr" sz="quarter" idx="3"/>
          </p:nvPr>
        </p:nvSpPr>
        <p:spPr>
          <a:xfrm>
            <a:off x="558000" y="6389252"/>
            <a:ext cx="5814200" cy="216000"/>
          </a:xfrm>
          <a:prstGeom prst="rect">
            <a:avLst/>
          </a:prstGeom>
        </p:spPr>
        <p:txBody>
          <a:bodyPr vert="horz" lIns="0" tIns="45720" rIns="0" bIns="45720" rtlCol="0" anchor="b"/>
          <a:lstStyle>
            <a:lvl1pPr>
              <a:defRPr lang="en-AU" sz="800" cap="all" baseline="0" smtClean="0">
                <a:solidFill>
                  <a:schemeClr val="tx1">
                    <a:tint val="75000"/>
                  </a:schemeClr>
                </a:solidFill>
              </a:defRPr>
            </a:lvl1pPr>
          </a:lstStyle>
          <a:p>
            <a:r>
              <a:rPr lang="en-AU"/>
              <a:t>PRESENTATION TITLE  |  00 MONTH YEAR</a:t>
            </a:r>
            <a:endParaRPr lang="en-AU" dirty="0"/>
          </a:p>
        </p:txBody>
      </p:sp>
      <p:sp>
        <p:nvSpPr>
          <p:cNvPr id="6" name="Slide Number Placeholder 5"/>
          <p:cNvSpPr>
            <a:spLocks noGrp="1"/>
          </p:cNvSpPr>
          <p:nvPr>
            <p:ph type="sldNum" sz="quarter" idx="4"/>
          </p:nvPr>
        </p:nvSpPr>
        <p:spPr>
          <a:xfrm>
            <a:off x="8037385" y="6372000"/>
            <a:ext cx="573216" cy="216000"/>
          </a:xfrm>
          <a:prstGeom prst="rect">
            <a:avLst/>
          </a:prstGeom>
        </p:spPr>
        <p:txBody>
          <a:bodyPr vert="horz" lIns="0" tIns="45720" rIns="0" bIns="45720" rtlCol="0" anchor="ctr"/>
          <a:lstStyle>
            <a:lvl1pPr algn="r">
              <a:defRPr lang="en-AU" sz="800" smtClean="0">
                <a:solidFill>
                  <a:schemeClr val="tx1">
                    <a:tint val="75000"/>
                  </a:schemeClr>
                </a:solidFill>
              </a:defRPr>
            </a:lvl1pPr>
          </a:lstStyle>
          <a:p>
            <a:fld id="{CE1B70CE-F4BC-4B6F-A663-B479B5E51611}" type="slidenum">
              <a:rPr lang="en-AU" smtClean="0"/>
              <a:pPr/>
              <a:t>‹#›</a:t>
            </a:fld>
            <a:endParaRPr lang="en-AU" dirty="0"/>
          </a:p>
        </p:txBody>
      </p:sp>
      <p:sp>
        <p:nvSpPr>
          <p:cNvPr id="8" name="Text Placeholder 7"/>
          <p:cNvSpPr>
            <a:spLocks noGrp="1"/>
          </p:cNvSpPr>
          <p:nvPr>
            <p:ph type="body" idx="1"/>
          </p:nvPr>
        </p:nvSpPr>
        <p:spPr>
          <a:xfrm>
            <a:off x="558000" y="1620000"/>
            <a:ext cx="8063713" cy="4186237"/>
          </a:xfrm>
          <a:prstGeom prst="rect">
            <a:avLst/>
          </a:prstGeom>
        </p:spPr>
        <p:txBody>
          <a:bodyPr vert="horz" lIns="0" tIns="0" rIns="0" bIns="0" rtlCol="0">
            <a:normAutofit/>
          </a:bodyPr>
          <a:lstStyle/>
          <a:p>
            <a:pPr lvl="0"/>
            <a:r>
              <a:rPr lang="en-US" dirty="0"/>
              <a:t>Use the increase/decrease list level buttons to change styles</a:t>
            </a:r>
          </a:p>
          <a:p>
            <a:pPr lvl="1"/>
            <a:r>
              <a:rPr lang="en-US" dirty="0"/>
              <a:t>Body copy</a:t>
            </a:r>
          </a:p>
          <a:p>
            <a:pPr lvl="2"/>
            <a:r>
              <a:rPr lang="en-US" dirty="0"/>
              <a:t>Bullet level 1</a:t>
            </a:r>
          </a:p>
          <a:p>
            <a:pPr lvl="3"/>
            <a:r>
              <a:rPr lang="en-US" dirty="0"/>
              <a:t>Bullet level 2</a:t>
            </a:r>
          </a:p>
          <a:p>
            <a:pPr lvl="4"/>
            <a:r>
              <a:rPr lang="en-US" dirty="0"/>
              <a:t>Bullet level 3</a:t>
            </a:r>
          </a:p>
        </p:txBody>
      </p:sp>
      <p:grpSp>
        <p:nvGrpSpPr>
          <p:cNvPr id="16" name="Group 15"/>
          <p:cNvGrpSpPr/>
          <p:nvPr/>
        </p:nvGrpSpPr>
        <p:grpSpPr>
          <a:xfrm>
            <a:off x="7625269" y="420015"/>
            <a:ext cx="981941" cy="624278"/>
            <a:chOff x="2051721" y="1607402"/>
            <a:chExt cx="3600400" cy="2278492"/>
          </a:xfrm>
        </p:grpSpPr>
        <p:sp>
          <p:nvSpPr>
            <p:cNvPr id="17" name="Freeform 576"/>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180"/>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a:p>
          </p:txBody>
        </p:sp>
        <p:sp>
          <p:nvSpPr>
            <p:cNvPr id="1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1" name="Group 20"/>
          <p:cNvGrpSpPr/>
          <p:nvPr/>
        </p:nvGrpSpPr>
        <p:grpSpPr>
          <a:xfrm>
            <a:off x="7896984" y="1098550"/>
            <a:ext cx="515460" cy="122824"/>
            <a:chOff x="7762872" y="1098550"/>
            <a:chExt cx="515460" cy="122824"/>
          </a:xfrm>
          <a:solidFill>
            <a:schemeClr val="tx1"/>
          </a:solidFill>
        </p:grpSpPr>
        <p:sp>
          <p:nvSpPr>
            <p:cNvPr id="22" name="Freeform 7"/>
            <p:cNvSpPr>
              <a:spLocks noEditPoints="1"/>
            </p:cNvSpPr>
            <p:nvPr/>
          </p:nvSpPr>
          <p:spPr bwMode="auto">
            <a:xfrm>
              <a:off x="7762872" y="1108075"/>
              <a:ext cx="104775" cy="101600"/>
            </a:xfrm>
            <a:custGeom>
              <a:avLst/>
              <a:gdLst>
                <a:gd name="T0" fmla="*/ 21 w 66"/>
                <a:gd name="T1" fmla="*/ 52 h 64"/>
                <a:gd name="T2" fmla="*/ 17 w 66"/>
                <a:gd name="T3" fmla="*/ 64 h 64"/>
                <a:gd name="T4" fmla="*/ 0 w 66"/>
                <a:gd name="T5" fmla="*/ 64 h 64"/>
                <a:gd name="T6" fmla="*/ 23 w 66"/>
                <a:gd name="T7" fmla="*/ 0 h 64"/>
                <a:gd name="T8" fmla="*/ 42 w 66"/>
                <a:gd name="T9" fmla="*/ 0 h 64"/>
                <a:gd name="T10" fmla="*/ 66 w 66"/>
                <a:gd name="T11" fmla="*/ 64 h 64"/>
                <a:gd name="T12" fmla="*/ 48 w 66"/>
                <a:gd name="T13" fmla="*/ 64 h 64"/>
                <a:gd name="T14" fmla="*/ 44 w 66"/>
                <a:gd name="T15" fmla="*/ 52 h 64"/>
                <a:gd name="T16" fmla="*/ 21 w 66"/>
                <a:gd name="T17" fmla="*/ 52 h 64"/>
                <a:gd name="T18" fmla="*/ 33 w 66"/>
                <a:gd name="T19" fmla="*/ 19 h 64"/>
                <a:gd name="T20" fmla="*/ 33 w 66"/>
                <a:gd name="T21" fmla="*/ 19 h 64"/>
                <a:gd name="T22" fmla="*/ 25 w 66"/>
                <a:gd name="T23" fmla="*/ 39 h 64"/>
                <a:gd name="T24" fmla="*/ 39 w 66"/>
                <a:gd name="T25" fmla="*/ 39 h 64"/>
                <a:gd name="T26" fmla="*/ 33 w 66"/>
                <a:gd name="T27"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4">
                  <a:moveTo>
                    <a:pt x="21" y="52"/>
                  </a:moveTo>
                  <a:lnTo>
                    <a:pt x="17" y="64"/>
                  </a:lnTo>
                  <a:lnTo>
                    <a:pt x="0" y="64"/>
                  </a:lnTo>
                  <a:lnTo>
                    <a:pt x="23" y="0"/>
                  </a:lnTo>
                  <a:lnTo>
                    <a:pt x="42" y="0"/>
                  </a:lnTo>
                  <a:lnTo>
                    <a:pt x="66" y="64"/>
                  </a:lnTo>
                  <a:lnTo>
                    <a:pt x="48" y="64"/>
                  </a:lnTo>
                  <a:lnTo>
                    <a:pt x="44" y="52"/>
                  </a:lnTo>
                  <a:lnTo>
                    <a:pt x="21" y="52"/>
                  </a:lnTo>
                  <a:moveTo>
                    <a:pt x="33" y="19"/>
                  </a:moveTo>
                  <a:lnTo>
                    <a:pt x="33" y="19"/>
                  </a:lnTo>
                  <a:lnTo>
                    <a:pt x="25" y="39"/>
                  </a:lnTo>
                  <a:lnTo>
                    <a:pt x="39" y="39"/>
                  </a:lnTo>
                  <a:lnTo>
                    <a:pt x="33" y="1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3" name="Freeform 8"/>
            <p:cNvSpPr>
              <a:spLocks noEditPoints="1"/>
            </p:cNvSpPr>
            <p:nvPr/>
          </p:nvSpPr>
          <p:spPr bwMode="auto">
            <a:xfrm>
              <a:off x="7864472" y="1098550"/>
              <a:ext cx="79375" cy="111125"/>
            </a:xfrm>
            <a:custGeom>
              <a:avLst/>
              <a:gdLst>
                <a:gd name="T0" fmla="*/ 18 w 26"/>
                <a:gd name="T1" fmla="*/ 33 h 36"/>
                <a:gd name="T2" fmla="*/ 18 w 26"/>
                <a:gd name="T3" fmla="*/ 33 h 36"/>
                <a:gd name="T4" fmla="*/ 11 w 26"/>
                <a:gd name="T5" fmla="*/ 36 h 36"/>
                <a:gd name="T6" fmla="*/ 0 w 26"/>
                <a:gd name="T7" fmla="*/ 25 h 36"/>
                <a:gd name="T8" fmla="*/ 11 w 26"/>
                <a:gd name="T9" fmla="*/ 13 h 36"/>
                <a:gd name="T10" fmla="*/ 18 w 26"/>
                <a:gd name="T11" fmla="*/ 16 h 36"/>
                <a:gd name="T12" fmla="*/ 18 w 26"/>
                <a:gd name="T13" fmla="*/ 0 h 36"/>
                <a:gd name="T14" fmla="*/ 26 w 26"/>
                <a:gd name="T15" fmla="*/ 0 h 36"/>
                <a:gd name="T16" fmla="*/ 26 w 26"/>
                <a:gd name="T17" fmla="*/ 36 h 36"/>
                <a:gd name="T18" fmla="*/ 18 w 26"/>
                <a:gd name="T19" fmla="*/ 36 h 36"/>
                <a:gd name="T20" fmla="*/ 18 w 26"/>
                <a:gd name="T21" fmla="*/ 33 h 36"/>
                <a:gd name="T22" fmla="*/ 8 w 26"/>
                <a:gd name="T23" fmla="*/ 25 h 36"/>
                <a:gd name="T24" fmla="*/ 13 w 26"/>
                <a:gd name="T25" fmla="*/ 30 h 36"/>
                <a:gd name="T26" fmla="*/ 18 w 26"/>
                <a:gd name="T27" fmla="*/ 25 h 36"/>
                <a:gd name="T28" fmla="*/ 13 w 26"/>
                <a:gd name="T29" fmla="*/ 20 h 36"/>
                <a:gd name="T30" fmla="*/ 8 w 26"/>
                <a:gd name="T3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6">
                  <a:moveTo>
                    <a:pt x="18" y="33"/>
                  </a:moveTo>
                  <a:cubicBezTo>
                    <a:pt x="18" y="33"/>
                    <a:pt x="18" y="33"/>
                    <a:pt x="18" y="33"/>
                  </a:cubicBezTo>
                  <a:cubicBezTo>
                    <a:pt x="16" y="35"/>
                    <a:pt x="14" y="36"/>
                    <a:pt x="11" y="36"/>
                  </a:cubicBezTo>
                  <a:cubicBezTo>
                    <a:pt x="4" y="36"/>
                    <a:pt x="0" y="31"/>
                    <a:pt x="0" y="25"/>
                  </a:cubicBezTo>
                  <a:cubicBezTo>
                    <a:pt x="0" y="18"/>
                    <a:pt x="4" y="13"/>
                    <a:pt x="11" y="13"/>
                  </a:cubicBezTo>
                  <a:cubicBezTo>
                    <a:pt x="14" y="13"/>
                    <a:pt x="16" y="14"/>
                    <a:pt x="18" y="16"/>
                  </a:cubicBezTo>
                  <a:cubicBezTo>
                    <a:pt x="18" y="0"/>
                    <a:pt x="18" y="0"/>
                    <a:pt x="18" y="0"/>
                  </a:cubicBezTo>
                  <a:cubicBezTo>
                    <a:pt x="26" y="0"/>
                    <a:pt x="26" y="0"/>
                    <a:pt x="26" y="0"/>
                  </a:cubicBezTo>
                  <a:cubicBezTo>
                    <a:pt x="26" y="36"/>
                    <a:pt x="26" y="36"/>
                    <a:pt x="26" y="36"/>
                  </a:cubicBezTo>
                  <a:cubicBezTo>
                    <a:pt x="18" y="36"/>
                    <a:pt x="18" y="36"/>
                    <a:pt x="18" y="36"/>
                  </a:cubicBezTo>
                  <a:cubicBezTo>
                    <a:pt x="18" y="33"/>
                    <a:pt x="18" y="33"/>
                    <a:pt x="18" y="33"/>
                  </a:cubicBezTo>
                  <a:moveTo>
                    <a:pt x="8" y="25"/>
                  </a:moveTo>
                  <a:cubicBezTo>
                    <a:pt x="8" y="27"/>
                    <a:pt x="10" y="30"/>
                    <a:pt x="13" y="30"/>
                  </a:cubicBezTo>
                  <a:cubicBezTo>
                    <a:pt x="16" y="30"/>
                    <a:pt x="18" y="27"/>
                    <a:pt x="18" y="25"/>
                  </a:cubicBezTo>
                  <a:cubicBezTo>
                    <a:pt x="18" y="22"/>
                    <a:pt x="16" y="20"/>
                    <a:pt x="13" y="20"/>
                  </a:cubicBezTo>
                  <a:cubicBezTo>
                    <a:pt x="10" y="20"/>
                    <a:pt x="8" y="22"/>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4" name="Freeform 10"/>
            <p:cNvSpPr>
              <a:spLocks/>
            </p:cNvSpPr>
            <p:nvPr/>
          </p:nvSpPr>
          <p:spPr bwMode="auto">
            <a:xfrm>
              <a:off x="7943847" y="1138238"/>
              <a:ext cx="85725" cy="71438"/>
            </a:xfrm>
            <a:custGeom>
              <a:avLst/>
              <a:gdLst>
                <a:gd name="T0" fmla="*/ 27 w 54"/>
                <a:gd name="T1" fmla="*/ 24 h 45"/>
                <a:gd name="T2" fmla="*/ 37 w 54"/>
                <a:gd name="T3" fmla="*/ 0 h 45"/>
                <a:gd name="T4" fmla="*/ 54 w 54"/>
                <a:gd name="T5" fmla="*/ 0 h 45"/>
                <a:gd name="T6" fmla="*/ 33 w 54"/>
                <a:gd name="T7" fmla="*/ 45 h 45"/>
                <a:gd name="T8" fmla="*/ 23 w 54"/>
                <a:gd name="T9" fmla="*/ 45 h 45"/>
                <a:gd name="T10" fmla="*/ 0 w 54"/>
                <a:gd name="T11" fmla="*/ 0 h 45"/>
                <a:gd name="T12" fmla="*/ 18 w 54"/>
                <a:gd name="T13" fmla="*/ 0 h 45"/>
                <a:gd name="T14" fmla="*/ 27 w 54"/>
                <a:gd name="T15" fmla="*/ 2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5">
                  <a:moveTo>
                    <a:pt x="27" y="24"/>
                  </a:moveTo>
                  <a:lnTo>
                    <a:pt x="37" y="0"/>
                  </a:lnTo>
                  <a:lnTo>
                    <a:pt x="54" y="0"/>
                  </a:lnTo>
                  <a:lnTo>
                    <a:pt x="33" y="45"/>
                  </a:lnTo>
                  <a:lnTo>
                    <a:pt x="23" y="45"/>
                  </a:lnTo>
                  <a:lnTo>
                    <a:pt x="0" y="0"/>
                  </a:lnTo>
                  <a:lnTo>
                    <a:pt x="18" y="0"/>
                  </a:lnTo>
                  <a:lnTo>
                    <a:pt x="27" y="2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5" name="Freeform 11"/>
            <p:cNvSpPr>
              <a:spLocks noEditPoints="1"/>
            </p:cNvSpPr>
            <p:nvPr/>
          </p:nvSpPr>
          <p:spPr bwMode="auto">
            <a:xfrm>
              <a:off x="8029572" y="1098550"/>
              <a:ext cx="28575" cy="111125"/>
            </a:xfrm>
            <a:custGeom>
              <a:avLst/>
              <a:gdLst>
                <a:gd name="T0" fmla="*/ 9 w 9"/>
                <a:gd name="T1" fmla="*/ 5 h 36"/>
                <a:gd name="T2" fmla="*/ 5 w 9"/>
                <a:gd name="T3" fmla="*/ 9 h 36"/>
                <a:gd name="T4" fmla="*/ 0 w 9"/>
                <a:gd name="T5" fmla="*/ 5 h 36"/>
                <a:gd name="T6" fmla="*/ 5 w 9"/>
                <a:gd name="T7" fmla="*/ 0 h 36"/>
                <a:gd name="T8" fmla="*/ 9 w 9"/>
                <a:gd name="T9" fmla="*/ 5 h 36"/>
                <a:gd name="T10" fmla="*/ 8 w 9"/>
                <a:gd name="T11" fmla="*/ 13 h 36"/>
                <a:gd name="T12" fmla="*/ 8 w 9"/>
                <a:gd name="T13" fmla="*/ 36 h 36"/>
                <a:gd name="T14" fmla="*/ 1 w 9"/>
                <a:gd name="T15" fmla="*/ 36 h 36"/>
                <a:gd name="T16" fmla="*/ 1 w 9"/>
                <a:gd name="T17" fmla="*/ 13 h 36"/>
                <a:gd name="T18" fmla="*/ 8 w 9"/>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6">
                  <a:moveTo>
                    <a:pt x="9" y="5"/>
                  </a:moveTo>
                  <a:cubicBezTo>
                    <a:pt x="9" y="7"/>
                    <a:pt x="7" y="9"/>
                    <a:pt x="5" y="9"/>
                  </a:cubicBezTo>
                  <a:cubicBezTo>
                    <a:pt x="2" y="9"/>
                    <a:pt x="0" y="7"/>
                    <a:pt x="0" y="5"/>
                  </a:cubicBezTo>
                  <a:cubicBezTo>
                    <a:pt x="0" y="2"/>
                    <a:pt x="2" y="0"/>
                    <a:pt x="5" y="0"/>
                  </a:cubicBezTo>
                  <a:cubicBezTo>
                    <a:pt x="7" y="0"/>
                    <a:pt x="9" y="2"/>
                    <a:pt x="9" y="5"/>
                  </a:cubicBezTo>
                  <a:moveTo>
                    <a:pt x="8" y="13"/>
                  </a:moveTo>
                  <a:cubicBezTo>
                    <a:pt x="8" y="36"/>
                    <a:pt x="8" y="36"/>
                    <a:pt x="8" y="36"/>
                  </a:cubicBezTo>
                  <a:cubicBezTo>
                    <a:pt x="1" y="36"/>
                    <a:pt x="1" y="36"/>
                    <a:pt x="1" y="36"/>
                  </a:cubicBezTo>
                  <a:cubicBezTo>
                    <a:pt x="1" y="13"/>
                    <a:pt x="1" y="13"/>
                    <a:pt x="1" y="13"/>
                  </a:cubicBezTo>
                  <a:lnTo>
                    <a:pt x="8"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6" name="Freeform 12"/>
            <p:cNvSpPr>
              <a:spLocks/>
            </p:cNvSpPr>
            <p:nvPr/>
          </p:nvSpPr>
          <p:spPr bwMode="auto">
            <a:xfrm>
              <a:off x="8061322" y="1138238"/>
              <a:ext cx="55563" cy="71438"/>
            </a:xfrm>
            <a:custGeom>
              <a:avLst/>
              <a:gdLst>
                <a:gd name="T0" fmla="*/ 18 w 18"/>
                <a:gd name="T1" fmla="*/ 8 h 23"/>
                <a:gd name="T2" fmla="*/ 14 w 18"/>
                <a:gd name="T3" fmla="*/ 6 h 23"/>
                <a:gd name="T4" fmla="*/ 8 w 18"/>
                <a:gd name="T5" fmla="*/ 12 h 23"/>
                <a:gd name="T6" fmla="*/ 14 w 18"/>
                <a:gd name="T7" fmla="*/ 17 h 23"/>
                <a:gd name="T8" fmla="*/ 18 w 18"/>
                <a:gd name="T9" fmla="*/ 15 h 23"/>
                <a:gd name="T10" fmla="*/ 18 w 18"/>
                <a:gd name="T11" fmla="*/ 22 h 23"/>
                <a:gd name="T12" fmla="*/ 12 w 18"/>
                <a:gd name="T13" fmla="*/ 23 h 23"/>
                <a:gd name="T14" fmla="*/ 0 w 18"/>
                <a:gd name="T15" fmla="*/ 12 h 23"/>
                <a:gd name="T16" fmla="*/ 13 w 18"/>
                <a:gd name="T17" fmla="*/ 0 h 23"/>
                <a:gd name="T18" fmla="*/ 18 w 18"/>
                <a:gd name="T19" fmla="*/ 1 h 23"/>
                <a:gd name="T20" fmla="*/ 18 w 18"/>
                <a:gd name="T2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8" y="8"/>
                  </a:moveTo>
                  <a:cubicBezTo>
                    <a:pt x="17" y="7"/>
                    <a:pt x="15" y="6"/>
                    <a:pt x="14" y="6"/>
                  </a:cubicBezTo>
                  <a:cubicBezTo>
                    <a:pt x="11" y="6"/>
                    <a:pt x="8" y="8"/>
                    <a:pt x="8" y="12"/>
                  </a:cubicBezTo>
                  <a:cubicBezTo>
                    <a:pt x="8" y="15"/>
                    <a:pt x="11" y="17"/>
                    <a:pt x="14" y="17"/>
                  </a:cubicBezTo>
                  <a:cubicBezTo>
                    <a:pt x="15" y="17"/>
                    <a:pt x="17" y="16"/>
                    <a:pt x="18" y="15"/>
                  </a:cubicBezTo>
                  <a:cubicBezTo>
                    <a:pt x="18" y="22"/>
                    <a:pt x="18" y="22"/>
                    <a:pt x="18" y="22"/>
                  </a:cubicBezTo>
                  <a:cubicBezTo>
                    <a:pt x="16" y="23"/>
                    <a:pt x="14" y="23"/>
                    <a:pt x="12" y="23"/>
                  </a:cubicBezTo>
                  <a:cubicBezTo>
                    <a:pt x="6" y="23"/>
                    <a:pt x="0" y="19"/>
                    <a:pt x="0" y="12"/>
                  </a:cubicBezTo>
                  <a:cubicBezTo>
                    <a:pt x="0" y="5"/>
                    <a:pt x="6" y="0"/>
                    <a:pt x="13" y="0"/>
                  </a:cubicBezTo>
                  <a:cubicBezTo>
                    <a:pt x="14" y="0"/>
                    <a:pt x="16" y="0"/>
                    <a:pt x="18" y="1"/>
                  </a:cubicBezTo>
                  <a:cubicBezTo>
                    <a:pt x="18" y="8"/>
                    <a:pt x="18" y="8"/>
                    <a:pt x="1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7" name="Freeform 13"/>
            <p:cNvSpPr>
              <a:spLocks noEditPoints="1"/>
            </p:cNvSpPr>
            <p:nvPr/>
          </p:nvSpPr>
          <p:spPr bwMode="auto">
            <a:xfrm>
              <a:off x="8120060" y="1138238"/>
              <a:ext cx="76200" cy="71438"/>
            </a:xfrm>
            <a:custGeom>
              <a:avLst/>
              <a:gdLst>
                <a:gd name="T0" fmla="*/ 25 w 25"/>
                <a:gd name="T1" fmla="*/ 13 h 23"/>
                <a:gd name="T2" fmla="*/ 8 w 25"/>
                <a:gd name="T3" fmla="*/ 13 h 23"/>
                <a:gd name="T4" fmla="*/ 13 w 25"/>
                <a:gd name="T5" fmla="*/ 18 h 23"/>
                <a:gd name="T6" fmla="*/ 17 w 25"/>
                <a:gd name="T7" fmla="*/ 16 h 23"/>
                <a:gd name="T8" fmla="*/ 24 w 25"/>
                <a:gd name="T9" fmla="*/ 16 h 23"/>
                <a:gd name="T10" fmla="*/ 13 w 25"/>
                <a:gd name="T11" fmla="*/ 23 h 23"/>
                <a:gd name="T12" fmla="*/ 0 w 25"/>
                <a:gd name="T13" fmla="*/ 12 h 23"/>
                <a:gd name="T14" fmla="*/ 12 w 25"/>
                <a:gd name="T15" fmla="*/ 0 h 23"/>
                <a:gd name="T16" fmla="*/ 25 w 25"/>
                <a:gd name="T17" fmla="*/ 12 h 23"/>
                <a:gd name="T18" fmla="*/ 25 w 25"/>
                <a:gd name="T19" fmla="*/ 13 h 23"/>
                <a:gd name="T20" fmla="*/ 17 w 25"/>
                <a:gd name="T21" fmla="*/ 8 h 23"/>
                <a:gd name="T22" fmla="*/ 13 w 25"/>
                <a:gd name="T23" fmla="*/ 5 h 23"/>
                <a:gd name="T24" fmla="*/ 8 w 25"/>
                <a:gd name="T25" fmla="*/ 8 h 23"/>
                <a:gd name="T26" fmla="*/ 17 w 25"/>
                <a:gd name="T2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25" y="13"/>
                  </a:moveTo>
                  <a:cubicBezTo>
                    <a:pt x="8" y="13"/>
                    <a:pt x="8" y="13"/>
                    <a:pt x="8" y="13"/>
                  </a:cubicBezTo>
                  <a:cubicBezTo>
                    <a:pt x="8" y="16"/>
                    <a:pt x="10" y="18"/>
                    <a:pt x="13" y="18"/>
                  </a:cubicBezTo>
                  <a:cubicBezTo>
                    <a:pt x="15" y="18"/>
                    <a:pt x="16" y="17"/>
                    <a:pt x="17" y="16"/>
                  </a:cubicBezTo>
                  <a:cubicBezTo>
                    <a:pt x="24" y="16"/>
                    <a:pt x="24" y="16"/>
                    <a:pt x="24" y="16"/>
                  </a:cubicBezTo>
                  <a:cubicBezTo>
                    <a:pt x="23" y="21"/>
                    <a:pt x="18" y="23"/>
                    <a:pt x="13" y="23"/>
                  </a:cubicBezTo>
                  <a:cubicBezTo>
                    <a:pt x="6" y="23"/>
                    <a:pt x="0" y="19"/>
                    <a:pt x="0" y="12"/>
                  </a:cubicBezTo>
                  <a:cubicBezTo>
                    <a:pt x="0" y="4"/>
                    <a:pt x="5" y="0"/>
                    <a:pt x="12" y="0"/>
                  </a:cubicBezTo>
                  <a:cubicBezTo>
                    <a:pt x="20" y="0"/>
                    <a:pt x="25" y="4"/>
                    <a:pt x="25" y="12"/>
                  </a:cubicBezTo>
                  <a:cubicBezTo>
                    <a:pt x="25" y="13"/>
                    <a:pt x="25" y="13"/>
                    <a:pt x="25" y="13"/>
                  </a:cubicBezTo>
                  <a:moveTo>
                    <a:pt x="17" y="8"/>
                  </a:moveTo>
                  <a:cubicBezTo>
                    <a:pt x="17" y="6"/>
                    <a:pt x="15" y="5"/>
                    <a:pt x="13" y="5"/>
                  </a:cubicBezTo>
                  <a:cubicBezTo>
                    <a:pt x="10" y="5"/>
                    <a:pt x="9" y="6"/>
                    <a:pt x="8" y="8"/>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sp>
          <p:nvSpPr>
            <p:cNvPr id="28" name="TextBox 27"/>
            <p:cNvSpPr txBox="1"/>
            <p:nvPr userDrawn="1"/>
          </p:nvSpPr>
          <p:spPr>
            <a:xfrm>
              <a:off x="8188322" y="1127328"/>
              <a:ext cx="90010" cy="94046"/>
            </a:xfrm>
            <a:prstGeom prst="rect">
              <a:avLst/>
            </a:prstGeom>
            <a:noFill/>
          </p:spPr>
          <p:txBody>
            <a:bodyPr wrap="square" lIns="0" tIns="0" rIns="0" bIns="0" rtlCol="0">
              <a:noAutofit/>
            </a:bodyPr>
            <a:lstStyle/>
            <a:p>
              <a:r>
                <a:rPr lang="en-AU" sz="100" dirty="0">
                  <a:solidFill>
                    <a:schemeClr val="tx1"/>
                  </a:solidFill>
                </a:rPr>
                <a:t>TM</a:t>
              </a:r>
            </a:p>
          </p:txBody>
        </p:sp>
      </p:gr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17" r:id="rId20"/>
  </p:sldLayoutIdLst>
  <p:hf hdr="0" dt="0"/>
  <p:txStyles>
    <p:titleStyle>
      <a:lvl1pPr algn="l" defTabSz="914400" rtl="0" eaLnBrk="1" latinLnBrk="0" hangingPunct="1">
        <a:spcBef>
          <a:spcPct val="0"/>
        </a:spcBef>
        <a:buNone/>
        <a:defRPr sz="2200" kern="1200">
          <a:solidFill>
            <a:schemeClr val="bg2"/>
          </a:solidFill>
          <a:latin typeface="+mj-lt"/>
          <a:ea typeface="+mj-ea"/>
          <a:cs typeface="Arial" pitchFamily="34" charset="0"/>
        </a:defRPr>
      </a:lvl1pPr>
    </p:titleStyle>
    <p:bodyStyle>
      <a:lvl1pPr marL="0" indent="0" algn="l" defTabSz="914400" rtl="0" eaLnBrk="1" latinLnBrk="0" hangingPunct="1">
        <a:spcBef>
          <a:spcPts val="0"/>
        </a:spcBef>
        <a:spcAft>
          <a:spcPts val="850"/>
        </a:spcAft>
        <a:buFont typeface="Arial" pitchFamily="34" charset="0"/>
        <a:buNone/>
        <a:defRPr lang="en-AU" sz="1800" b="1" kern="1200" baseline="0" noProof="0" dirty="0" smtClean="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itchFamily="34" charset="0"/>
        <a:buNone/>
        <a:defRPr lang="en-AU" sz="1800" kern="1200" baseline="0" noProof="0" dirty="0" smtClean="0">
          <a:solidFill>
            <a:schemeClr val="bg2"/>
          </a:solidFill>
          <a:latin typeface="+mn-lt"/>
          <a:ea typeface="+mn-ea"/>
          <a:cs typeface="+mn-cs"/>
        </a:defRPr>
      </a:lvl2pPr>
      <a:lvl3pPr marL="215900" indent="-215900" algn="l" defTabSz="914400" rtl="0" eaLnBrk="1" latinLnBrk="0" hangingPunct="1">
        <a:spcBef>
          <a:spcPts val="0"/>
        </a:spcBef>
        <a:buClr>
          <a:srgbClr val="D86018"/>
        </a:buClr>
        <a:buFont typeface="Arial" pitchFamily="34" charset="0"/>
        <a:buChar char="•"/>
        <a:defRPr lang="en-AU" sz="1800" kern="1200" noProof="0" dirty="0" smtClean="0">
          <a:solidFill>
            <a:schemeClr val="bg2"/>
          </a:solidFill>
          <a:latin typeface="+mn-lt"/>
          <a:ea typeface="+mn-ea"/>
          <a:cs typeface="+mn-cs"/>
        </a:defRPr>
      </a:lvl3pPr>
      <a:lvl4pPr marL="503238" indent="-287338" algn="l" defTabSz="914400" rtl="0" eaLnBrk="1" latinLnBrk="0" hangingPunct="1">
        <a:spcBef>
          <a:spcPts val="0"/>
        </a:spcBef>
        <a:buClr>
          <a:srgbClr val="D86018"/>
        </a:buClr>
        <a:buFont typeface="Arial" pitchFamily="34" charset="0"/>
        <a:buChar char="‒"/>
        <a:defRPr lang="en-AU" sz="1800" b="0" kern="1200" noProof="0" dirty="0" smtClean="0">
          <a:solidFill>
            <a:schemeClr val="bg2"/>
          </a:solidFill>
          <a:latin typeface="+mn-lt"/>
          <a:ea typeface="+mn-ea"/>
          <a:cs typeface="+mn-cs"/>
        </a:defRPr>
      </a:lvl4pPr>
      <a:lvl5pPr marL="792000" indent="-287338" algn="l" defTabSz="914400" rtl="0" eaLnBrk="1" latinLnBrk="0" hangingPunct="1">
        <a:spcBef>
          <a:spcPts val="0"/>
        </a:spcBef>
        <a:buFont typeface="Arial" pitchFamily="34" charset="0"/>
        <a:buChar char="‒"/>
        <a:defRPr lang="en-AU" sz="1800" b="0" kern="1200" baseline="0" noProof="0" dirty="0" smtClean="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FB810-A252-4A31-B4C0-4028B28FCE6D}" type="datetimeFigureOut">
              <a:rPr lang="en-AU" smtClean="0"/>
              <a:t>22/10/2019</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08EC0-4F27-4F72-8ACA-E18D7A8041B6}" type="slidenum">
              <a:rPr lang="en-AU" smtClean="0"/>
              <a:t>‹#›</a:t>
            </a:fld>
            <a:endParaRPr lang="en-AU"/>
          </a:p>
        </p:txBody>
      </p:sp>
    </p:spTree>
    <p:extLst>
      <p:ext uri="{BB962C8B-B14F-4D97-AF65-F5344CB8AC3E}">
        <p14:creationId xmlns:p14="http://schemas.microsoft.com/office/powerpoint/2010/main" val="16903511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Nitish.kumar@loanmarket.com.au" TargetMode="External"/><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AU" dirty="0"/>
              <a:t>Presented by: </a:t>
            </a:r>
          </a:p>
          <a:p>
            <a:r>
              <a:rPr lang="en-AU" b="1" dirty="0"/>
              <a:t>Michael Miller</a:t>
            </a:r>
          </a:p>
          <a:p>
            <a:r>
              <a:rPr lang="en-AU" dirty="0" err="1"/>
              <a:t>BCom</a:t>
            </a:r>
            <a:r>
              <a:rPr lang="en-AU" dirty="0"/>
              <a:t> </a:t>
            </a:r>
            <a:r>
              <a:rPr lang="en-AU" dirty="0" err="1"/>
              <a:t>MBus</a:t>
            </a:r>
            <a:r>
              <a:rPr lang="en-AU" dirty="0"/>
              <a:t> CFP®</a:t>
            </a:r>
          </a:p>
          <a:p>
            <a:r>
              <a:rPr lang="en-AU" dirty="0"/>
              <a:t>MLC Advice Canberra</a:t>
            </a:r>
          </a:p>
        </p:txBody>
      </p:sp>
      <p:sp>
        <p:nvSpPr>
          <p:cNvPr id="3" name="Text Placeholder 2"/>
          <p:cNvSpPr>
            <a:spLocks noGrp="1"/>
          </p:cNvSpPr>
          <p:nvPr>
            <p:ph type="body" sz="quarter" idx="15"/>
          </p:nvPr>
        </p:nvSpPr>
        <p:spPr/>
        <p:txBody>
          <a:bodyPr>
            <a:normAutofit/>
          </a:bodyPr>
          <a:lstStyle/>
          <a:p>
            <a:r>
              <a:rPr lang="en-AU" dirty="0"/>
              <a:t>A presentation to: </a:t>
            </a:r>
          </a:p>
          <a:p>
            <a:r>
              <a:rPr lang="en-AU" b="1" dirty="0"/>
              <a:t>UC Alumni</a:t>
            </a:r>
          </a:p>
          <a:p>
            <a:endParaRPr lang="en-AU" b="1" dirty="0"/>
          </a:p>
          <a:p>
            <a:r>
              <a:rPr lang="en-AU" b="1" dirty="0"/>
              <a:t>23 October 2019</a:t>
            </a:r>
          </a:p>
        </p:txBody>
      </p:sp>
      <p:sp>
        <p:nvSpPr>
          <p:cNvPr id="4" name="Text Placeholder 3"/>
          <p:cNvSpPr>
            <a:spLocks noGrp="1"/>
          </p:cNvSpPr>
          <p:nvPr>
            <p:ph type="body" sz="quarter" idx="10"/>
          </p:nvPr>
        </p:nvSpPr>
        <p:spPr/>
        <p:txBody>
          <a:bodyPr/>
          <a:lstStyle/>
          <a:p>
            <a:r>
              <a:rPr lang="en-AU" dirty="0"/>
              <a:t>How to buy your first home – then pay that loan off!</a:t>
            </a:r>
          </a:p>
        </p:txBody>
      </p:sp>
    </p:spTree>
    <p:extLst>
      <p:ext uri="{BB962C8B-B14F-4D97-AF65-F5344CB8AC3E}">
        <p14:creationId xmlns:p14="http://schemas.microsoft.com/office/powerpoint/2010/main" val="32389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FHSSS case study</a:t>
            </a:r>
          </a:p>
        </p:txBody>
      </p:sp>
      <p:sp>
        <p:nvSpPr>
          <p:cNvPr id="6" name="Content Placeholder 3"/>
          <p:cNvSpPr>
            <a:spLocks noGrp="1"/>
          </p:cNvSpPr>
          <p:nvPr>
            <p:ph sz="quarter" idx="12"/>
          </p:nvPr>
        </p:nvSpPr>
        <p:spPr>
          <a:xfrm>
            <a:off x="557213" y="1620000"/>
            <a:ext cx="7903219" cy="4905344"/>
          </a:xfrm>
        </p:spPr>
        <p:txBody>
          <a:bodyPr>
            <a:normAutofit lnSpcReduction="10000"/>
          </a:bodyPr>
          <a:lstStyle/>
          <a:p>
            <a:r>
              <a:rPr lang="en-US" sz="2400" dirty="0">
                <a:solidFill>
                  <a:schemeClr val="bg2"/>
                </a:solidFill>
              </a:rPr>
              <a:t>Kelly is a recent graduate with a salary of $65,000 a year</a:t>
            </a:r>
          </a:p>
          <a:p>
            <a:endParaRPr lang="en-US" sz="2400" dirty="0">
              <a:solidFill>
                <a:schemeClr val="bg2"/>
              </a:solidFill>
            </a:endParaRPr>
          </a:p>
          <a:p>
            <a:r>
              <a:rPr lang="en-US" sz="2400" dirty="0">
                <a:solidFill>
                  <a:schemeClr val="bg2"/>
                </a:solidFill>
              </a:rPr>
              <a:t>Kelly has worked out that she can save $375 a fortnight out of her wages</a:t>
            </a:r>
          </a:p>
          <a:p>
            <a:r>
              <a:rPr lang="en-US" sz="1600" dirty="0">
                <a:solidFill>
                  <a:schemeClr val="bg2"/>
                </a:solidFill>
              </a:rPr>
              <a:t>(good work on the budgeting Kelly! that’s a savings rate of around 20%)</a:t>
            </a:r>
          </a:p>
          <a:p>
            <a:endParaRPr lang="en-US" sz="2400" dirty="0">
              <a:solidFill>
                <a:schemeClr val="bg2"/>
              </a:solidFill>
            </a:endParaRPr>
          </a:p>
          <a:p>
            <a:r>
              <a:rPr lang="en-US" sz="2400" dirty="0">
                <a:solidFill>
                  <a:schemeClr val="bg2"/>
                </a:solidFill>
              </a:rPr>
              <a:t>Kelly could actually salary sacrifice $575 a fortnight to her super</a:t>
            </a:r>
          </a:p>
          <a:p>
            <a:endParaRPr lang="en-US" sz="2400" dirty="0">
              <a:solidFill>
                <a:schemeClr val="bg2"/>
              </a:solidFill>
            </a:endParaRPr>
          </a:p>
          <a:p>
            <a:r>
              <a:rPr lang="en-US" sz="2400" dirty="0">
                <a:solidFill>
                  <a:schemeClr val="bg2"/>
                </a:solidFill>
              </a:rPr>
              <a:t>This would reduce her pay by the same(</a:t>
            </a:r>
            <a:r>
              <a:rPr lang="en-US" sz="2400" dirty="0" err="1">
                <a:solidFill>
                  <a:schemeClr val="bg2"/>
                </a:solidFill>
              </a:rPr>
              <a:t>ish</a:t>
            </a:r>
            <a:r>
              <a:rPr lang="en-US" sz="2400" dirty="0">
                <a:solidFill>
                  <a:schemeClr val="bg2"/>
                </a:solidFill>
              </a:rPr>
              <a:t>) $377 a fortnight…</a:t>
            </a:r>
          </a:p>
          <a:p>
            <a:endParaRPr lang="en-US" sz="2400" dirty="0">
              <a:solidFill>
                <a:schemeClr val="bg2"/>
              </a:solidFill>
            </a:endParaRPr>
          </a:p>
        </p:txBody>
      </p:sp>
    </p:spTree>
    <p:extLst>
      <p:ext uri="{BB962C8B-B14F-4D97-AF65-F5344CB8AC3E}">
        <p14:creationId xmlns:p14="http://schemas.microsoft.com/office/powerpoint/2010/main" val="86133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FHSSS case study (continued)</a:t>
            </a:r>
          </a:p>
        </p:txBody>
      </p:sp>
      <p:sp>
        <p:nvSpPr>
          <p:cNvPr id="6" name="Content Placeholder 3"/>
          <p:cNvSpPr>
            <a:spLocks noGrp="1"/>
          </p:cNvSpPr>
          <p:nvPr>
            <p:ph sz="quarter" idx="12"/>
          </p:nvPr>
        </p:nvSpPr>
        <p:spPr>
          <a:xfrm>
            <a:off x="557213" y="1620000"/>
            <a:ext cx="7903219" cy="4905344"/>
          </a:xfrm>
        </p:spPr>
        <p:txBody>
          <a:bodyPr>
            <a:normAutofit/>
          </a:bodyPr>
          <a:lstStyle/>
          <a:p>
            <a:r>
              <a:rPr lang="en-US" sz="1600" dirty="0">
                <a:solidFill>
                  <a:schemeClr val="accent5"/>
                </a:solidFill>
              </a:rPr>
              <a:t>This would reduce her pay by the same(</a:t>
            </a:r>
            <a:r>
              <a:rPr lang="en-US" sz="1600" dirty="0" err="1">
                <a:solidFill>
                  <a:schemeClr val="accent5"/>
                </a:solidFill>
              </a:rPr>
              <a:t>ish</a:t>
            </a:r>
            <a:r>
              <a:rPr lang="en-US" sz="1600" dirty="0">
                <a:solidFill>
                  <a:schemeClr val="accent5"/>
                </a:solidFill>
              </a:rPr>
              <a:t>) $377 a fortnight…</a:t>
            </a:r>
          </a:p>
          <a:p>
            <a:endParaRPr lang="en-US" sz="2400" dirty="0">
              <a:solidFill>
                <a:schemeClr val="bg2"/>
              </a:solidFill>
            </a:endParaRPr>
          </a:p>
          <a:p>
            <a:r>
              <a:rPr lang="en-US" sz="2400" dirty="0">
                <a:solidFill>
                  <a:schemeClr val="bg2"/>
                </a:solidFill>
              </a:rPr>
              <a:t>…but Kelly’s super (after contributions tax) account is growing by $488 every fortnight.</a:t>
            </a:r>
          </a:p>
          <a:p>
            <a:endParaRPr lang="en-US" sz="2400" dirty="0">
              <a:solidFill>
                <a:schemeClr val="bg2"/>
              </a:solidFill>
            </a:endParaRPr>
          </a:p>
          <a:p>
            <a:r>
              <a:rPr lang="en-US" sz="2400" dirty="0">
                <a:solidFill>
                  <a:schemeClr val="bg2"/>
                </a:solidFill>
              </a:rPr>
              <a:t>After two full financial years, Kelly would have saved $19,500 in her savings plan. But Kelly would have grown her super by $25,376 in the FHSSS.</a:t>
            </a:r>
          </a:p>
          <a:p>
            <a:r>
              <a:rPr lang="en-US" sz="1600" dirty="0">
                <a:solidFill>
                  <a:schemeClr val="bg2"/>
                </a:solidFill>
              </a:rPr>
              <a:t>(A FHSSS withdrawal would have $1,142 tax deducted)</a:t>
            </a:r>
          </a:p>
          <a:p>
            <a:endParaRPr lang="en-US" sz="2400" dirty="0">
              <a:solidFill>
                <a:schemeClr val="bg2"/>
              </a:solidFill>
            </a:endParaRPr>
          </a:p>
          <a:p>
            <a:r>
              <a:rPr lang="en-US" sz="2400" dirty="0">
                <a:solidFill>
                  <a:schemeClr val="bg2"/>
                </a:solidFill>
              </a:rPr>
              <a:t>So Kelly has an extra $4,734 for her deposit.</a:t>
            </a:r>
          </a:p>
        </p:txBody>
      </p:sp>
    </p:spTree>
    <p:extLst>
      <p:ext uri="{BB962C8B-B14F-4D97-AF65-F5344CB8AC3E}">
        <p14:creationId xmlns:p14="http://schemas.microsoft.com/office/powerpoint/2010/main" val="173511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57212" y="3140968"/>
            <a:ext cx="7903219" cy="852653"/>
          </a:xfrm>
        </p:spPr>
        <p:txBody>
          <a:bodyPr/>
          <a:lstStyle/>
          <a:p>
            <a:r>
              <a:rPr lang="en-AU" sz="3600" dirty="0">
                <a:solidFill>
                  <a:srgbClr val="717278"/>
                </a:solidFill>
                <a:latin typeface="Arial" panose="020B0604020202020204" pitchFamily="34" charset="0"/>
              </a:rPr>
              <a:t>Step 1b: If You Have Personal Debt</a:t>
            </a:r>
          </a:p>
        </p:txBody>
      </p:sp>
    </p:spTree>
    <p:extLst>
      <p:ext uri="{BB962C8B-B14F-4D97-AF65-F5344CB8AC3E}">
        <p14:creationId xmlns:p14="http://schemas.microsoft.com/office/powerpoint/2010/main" val="300440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Talk to a mortgage broker now</a:t>
            </a:r>
          </a:p>
        </p:txBody>
      </p:sp>
      <p:sp>
        <p:nvSpPr>
          <p:cNvPr id="6" name="Content Placeholder 3"/>
          <p:cNvSpPr>
            <a:spLocks noGrp="1"/>
          </p:cNvSpPr>
          <p:nvPr>
            <p:ph sz="quarter" idx="12"/>
          </p:nvPr>
        </p:nvSpPr>
        <p:spPr>
          <a:xfrm>
            <a:off x="557213" y="1620000"/>
            <a:ext cx="7903219" cy="4689320"/>
          </a:xfrm>
        </p:spPr>
        <p:txBody>
          <a:bodyPr>
            <a:normAutofit/>
          </a:bodyPr>
          <a:lstStyle/>
          <a:p>
            <a:r>
              <a:rPr lang="en-US" sz="2400" dirty="0">
                <a:solidFill>
                  <a:schemeClr val="bg2"/>
                </a:solidFill>
              </a:rPr>
              <a:t>A mortgage broker knows a wide range of lenders, their policies, and how they assess loans.</a:t>
            </a:r>
          </a:p>
          <a:p>
            <a:endParaRPr lang="en-US" sz="2400" dirty="0">
              <a:solidFill>
                <a:schemeClr val="bg2"/>
              </a:solidFill>
            </a:endParaRPr>
          </a:p>
          <a:p>
            <a:r>
              <a:rPr lang="en-US" sz="2400" dirty="0">
                <a:solidFill>
                  <a:schemeClr val="bg2"/>
                </a:solidFill>
              </a:rPr>
              <a:t>Will be able to help you work out if your application is better:</a:t>
            </a:r>
          </a:p>
          <a:p>
            <a:endParaRPr lang="en-US" sz="2400" dirty="0">
              <a:solidFill>
                <a:schemeClr val="bg2"/>
              </a:solidFill>
            </a:endParaRPr>
          </a:p>
          <a:p>
            <a:pPr marL="342900" indent="-342900">
              <a:buFont typeface="Arial" panose="020B0604020202020204" pitchFamily="34" charset="0"/>
              <a:buChar char="•"/>
            </a:pPr>
            <a:r>
              <a:rPr lang="en-US" sz="2400" dirty="0">
                <a:solidFill>
                  <a:schemeClr val="bg2"/>
                </a:solidFill>
              </a:rPr>
              <a:t>With a bigger deposit, but existing loans; or</a:t>
            </a:r>
          </a:p>
          <a:p>
            <a:pPr marL="342900" indent="-342900">
              <a:buFont typeface="Arial" panose="020B0604020202020204" pitchFamily="34" charset="0"/>
              <a:buChar char="•"/>
            </a:pPr>
            <a:endParaRPr lang="en-US" sz="2400" dirty="0">
              <a:solidFill>
                <a:schemeClr val="bg2"/>
              </a:solidFill>
            </a:endParaRPr>
          </a:p>
          <a:p>
            <a:pPr marL="342900" indent="-342900">
              <a:buFont typeface="Arial" panose="020B0604020202020204" pitchFamily="34" charset="0"/>
              <a:buChar char="•"/>
            </a:pPr>
            <a:r>
              <a:rPr lang="en-US" sz="2400" dirty="0">
                <a:solidFill>
                  <a:schemeClr val="bg2"/>
                </a:solidFill>
              </a:rPr>
              <a:t>With the existing loans repaid, but a lower deposit</a:t>
            </a:r>
          </a:p>
          <a:p>
            <a:endParaRPr lang="en-US" sz="2400" dirty="0">
              <a:solidFill>
                <a:schemeClr val="bg2"/>
              </a:solidFill>
            </a:endParaRPr>
          </a:p>
        </p:txBody>
      </p:sp>
    </p:spTree>
    <p:extLst>
      <p:ext uri="{BB962C8B-B14F-4D97-AF65-F5344CB8AC3E}">
        <p14:creationId xmlns:p14="http://schemas.microsoft.com/office/powerpoint/2010/main" val="235624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We work with humans </a:t>
            </a:r>
          </a:p>
          <a:p>
            <a:r>
              <a:rPr lang="en-AU" sz="2800" dirty="0">
                <a:solidFill>
                  <a:srgbClr val="717278"/>
                </a:solidFill>
                <a:latin typeface="Arial" panose="020B0604020202020204" pitchFamily="34" charset="0"/>
              </a:rPr>
              <a:t>(they’re much nicer)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209" r="8278" b="11316"/>
          <a:stretch/>
        </p:blipFill>
        <p:spPr>
          <a:xfrm>
            <a:off x="569201" y="1628800"/>
            <a:ext cx="3312368" cy="2520280"/>
          </a:xfrm>
          <a:prstGeom prst="rect">
            <a:avLst/>
          </a:prstGeom>
        </p:spPr>
      </p:pic>
      <p:pic>
        <p:nvPicPr>
          <p:cNvPr id="7" name="Picture 2" descr="http://i241.photobucket.com/albums/ff255/MeritK/TOS%20Crew%20Reviews/j04430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573016"/>
            <a:ext cx="3850015" cy="25621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p:cNvSpPr/>
          <p:nvPr/>
        </p:nvSpPr>
        <p:spPr>
          <a:xfrm>
            <a:off x="3909426" y="3429000"/>
            <a:ext cx="5693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a:t>
            </a:r>
          </a:p>
        </p:txBody>
      </p:sp>
    </p:spTree>
    <p:extLst>
      <p:ext uri="{BB962C8B-B14F-4D97-AF65-F5344CB8AC3E}">
        <p14:creationId xmlns:p14="http://schemas.microsoft.com/office/powerpoint/2010/main" val="321234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57212" y="3140968"/>
            <a:ext cx="7903219" cy="852653"/>
          </a:xfrm>
        </p:spPr>
        <p:txBody>
          <a:bodyPr/>
          <a:lstStyle/>
          <a:p>
            <a:r>
              <a:rPr lang="en-AU" sz="3600" dirty="0">
                <a:solidFill>
                  <a:srgbClr val="717278"/>
                </a:solidFill>
                <a:latin typeface="Arial" panose="020B0604020202020204" pitchFamily="34" charset="0"/>
              </a:rPr>
              <a:t>Step 2: Paying Off Your Loan</a:t>
            </a:r>
          </a:p>
        </p:txBody>
      </p:sp>
    </p:spTree>
    <p:extLst>
      <p:ext uri="{BB962C8B-B14F-4D97-AF65-F5344CB8AC3E}">
        <p14:creationId xmlns:p14="http://schemas.microsoft.com/office/powerpoint/2010/main" val="305003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B70CE-F4BC-4B6F-A663-B479B5E51611}" type="slidenum">
              <a:rPr lang="en-AU" smtClean="0"/>
              <a:pPr/>
              <a:t>16</a:t>
            </a:fld>
            <a:endParaRPr lang="en-AU" dirty="0"/>
          </a:p>
        </p:txBody>
      </p:sp>
      <p:sp>
        <p:nvSpPr>
          <p:cNvPr id="7"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A redraw account</a:t>
            </a: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3934" t="1701" r="962" b="1701"/>
          <a:stretch/>
        </p:blipFill>
        <p:spPr>
          <a:xfrm rot="16200000">
            <a:off x="1873019" y="-120488"/>
            <a:ext cx="5504400" cy="7912575"/>
          </a:xfrm>
          <a:prstGeom prst="rect">
            <a:avLst/>
          </a:prstGeom>
        </p:spPr>
      </p:pic>
    </p:spTree>
    <p:extLst>
      <p:ext uri="{BB962C8B-B14F-4D97-AF65-F5344CB8AC3E}">
        <p14:creationId xmlns:p14="http://schemas.microsoft.com/office/powerpoint/2010/main" val="400565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B70CE-F4BC-4B6F-A663-B479B5E51611}" type="slidenum">
              <a:rPr lang="en-AU" smtClean="0"/>
              <a:pPr/>
              <a:t>17</a:t>
            </a:fld>
            <a:endParaRPr lang="en-AU" dirty="0"/>
          </a:p>
        </p:txBody>
      </p:sp>
      <p:sp>
        <p:nvSpPr>
          <p:cNvPr id="7"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An offset account</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2448" t="1701" r="962" b="2750"/>
          <a:stretch/>
        </p:blipFill>
        <p:spPr>
          <a:xfrm rot="16200000">
            <a:off x="1657907" y="96058"/>
            <a:ext cx="5503469" cy="7704856"/>
          </a:xfrm>
          <a:prstGeom prst="rect">
            <a:avLst/>
          </a:prstGeom>
        </p:spPr>
      </p:pic>
    </p:spTree>
    <p:extLst>
      <p:ext uri="{BB962C8B-B14F-4D97-AF65-F5344CB8AC3E}">
        <p14:creationId xmlns:p14="http://schemas.microsoft.com/office/powerpoint/2010/main" val="240834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3600" dirty="0">
                <a:solidFill>
                  <a:srgbClr val="717278"/>
                </a:solidFill>
                <a:latin typeface="Arial" panose="020B0604020202020204" pitchFamily="34" charset="0"/>
              </a:rPr>
              <a:t>Be like Dustin?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668" t="12930" r="1400" b="18269"/>
          <a:stretch/>
        </p:blipFill>
        <p:spPr>
          <a:xfrm>
            <a:off x="1403648" y="1628800"/>
            <a:ext cx="6288254" cy="4724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219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3600" dirty="0">
                <a:solidFill>
                  <a:srgbClr val="717278"/>
                </a:solidFill>
                <a:latin typeface="Arial" panose="020B0604020202020204" pitchFamily="34" charset="0"/>
              </a:rPr>
              <a:t>The mason jars approach</a:t>
            </a:r>
          </a:p>
        </p:txBody>
      </p:sp>
      <p:pic>
        <p:nvPicPr>
          <p:cNvPr id="4" name="Picture 2" descr="http://i2.wp.com/metronewsca.files.wordpress.com/2014/03/00_10_life_gail_md_jp.jpg?crop=0px%2C6px%2C2160px%2C1426px&amp;resize=618%2C408"/>
          <p:cNvPicPr>
            <a:picLocks noChangeAspect="1" noChangeArrowheads="1"/>
          </p:cNvPicPr>
          <p:nvPr/>
        </p:nvPicPr>
        <p:blipFill rotWithShape="1">
          <a:blip r:embed="rId3">
            <a:extLst>
              <a:ext uri="{28A0092B-C50C-407E-A947-70E740481C1C}">
                <a14:useLocalDpi xmlns:a14="http://schemas.microsoft.com/office/drawing/2010/main" val="0"/>
              </a:ext>
            </a:extLst>
          </a:blip>
          <a:srcRect l="2594" r="8731"/>
          <a:stretch/>
        </p:blipFill>
        <p:spPr bwMode="auto">
          <a:xfrm rot="165077">
            <a:off x="1655622" y="1974866"/>
            <a:ext cx="5831548" cy="43416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9920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B70CE-F4BC-4B6F-A663-B479B5E51611}" type="slidenum">
              <a:rPr lang="en-AU" smtClean="0"/>
              <a:pPr/>
              <a:t>2</a:t>
            </a:fld>
            <a:endParaRPr lang="en-AU" dirty="0"/>
          </a:p>
        </p:txBody>
      </p:sp>
      <p:sp>
        <p:nvSpPr>
          <p:cNvPr id="4" name="Content Placeholder 3"/>
          <p:cNvSpPr>
            <a:spLocks noGrp="1"/>
          </p:cNvSpPr>
          <p:nvPr>
            <p:ph sz="quarter" idx="12"/>
          </p:nvPr>
        </p:nvSpPr>
        <p:spPr/>
        <p:txBody>
          <a:bodyPr>
            <a:normAutofit/>
          </a:bodyPr>
          <a:lstStyle/>
          <a:p>
            <a:pPr algn="just">
              <a:spcAft>
                <a:spcPts val="0"/>
              </a:spcAft>
            </a:pPr>
            <a:endParaRPr lang="en-AU" sz="1600" b="0" dirty="0">
              <a:solidFill>
                <a:schemeClr val="bg2"/>
              </a:solidFill>
              <a:latin typeface="Arial" panose="020B0604020202020204" pitchFamily="34" charset="0"/>
              <a:cs typeface="Arial" panose="020B0604020202020204" pitchFamily="34" charset="0"/>
            </a:endParaRPr>
          </a:p>
          <a:p>
            <a:pPr algn="just">
              <a:spcAft>
                <a:spcPts val="0"/>
              </a:spcAft>
            </a:pPr>
            <a:endParaRPr lang="en-AU" sz="1600" b="0" dirty="0">
              <a:solidFill>
                <a:schemeClr val="bg2"/>
              </a:solidFill>
              <a:latin typeface="Arial" panose="020B0604020202020204" pitchFamily="34" charset="0"/>
              <a:cs typeface="Arial" panose="020B0604020202020204" pitchFamily="34" charset="0"/>
            </a:endParaRPr>
          </a:p>
          <a:p>
            <a:pPr algn="just">
              <a:spcAft>
                <a:spcPts val="0"/>
              </a:spcAft>
            </a:pPr>
            <a:r>
              <a:rPr lang="en-AU" sz="1600" b="0" dirty="0">
                <a:solidFill>
                  <a:schemeClr val="bg2"/>
                </a:solidFill>
                <a:latin typeface="Arial" panose="020B0604020202020204" pitchFamily="34" charset="0"/>
                <a:cs typeface="Arial" panose="020B0604020202020204" pitchFamily="34" charset="0"/>
              </a:rPr>
              <a:t>Any advice in this publication is of a general nature only and has not been tailored to your personal circumstances. Please seek personal advice prior to acting on this information.</a:t>
            </a:r>
          </a:p>
          <a:p>
            <a:pPr algn="just">
              <a:spcAft>
                <a:spcPts val="0"/>
              </a:spcAft>
            </a:pPr>
            <a:endParaRPr lang="en-AU" sz="1600" b="0" dirty="0">
              <a:solidFill>
                <a:schemeClr val="bg2"/>
              </a:solidFill>
              <a:latin typeface="Arial" panose="020B0604020202020204" pitchFamily="34" charset="0"/>
              <a:cs typeface="Arial" panose="020B0604020202020204" pitchFamily="34" charset="0"/>
            </a:endParaRPr>
          </a:p>
          <a:p>
            <a:pPr algn="just">
              <a:spcAft>
                <a:spcPts val="0"/>
              </a:spcAft>
            </a:pPr>
            <a:r>
              <a:rPr lang="en-AU" sz="1600" b="0" dirty="0">
                <a:solidFill>
                  <a:schemeClr val="bg2"/>
                </a:solidFill>
                <a:latin typeface="Arial" panose="020B0604020202020204" pitchFamily="34" charset="0"/>
                <a:cs typeface="Arial" panose="020B0604020202020204" pitchFamily="34" charset="0"/>
              </a:rPr>
              <a:t>The information in this document reflects our understanding of existing legislation, proposed legislation, rulings </a:t>
            </a:r>
            <a:r>
              <a:rPr lang="en-AU" sz="1600" b="0" dirty="0" err="1">
                <a:solidFill>
                  <a:schemeClr val="bg2"/>
                </a:solidFill>
                <a:latin typeface="Arial" panose="020B0604020202020204" pitchFamily="34" charset="0"/>
                <a:cs typeface="Arial" panose="020B0604020202020204" pitchFamily="34" charset="0"/>
              </a:rPr>
              <a:t>etc</a:t>
            </a:r>
            <a:r>
              <a:rPr lang="en-AU" sz="1600" b="0" dirty="0">
                <a:solidFill>
                  <a:schemeClr val="bg2"/>
                </a:solidFill>
                <a:latin typeface="Arial" panose="020B0604020202020204" pitchFamily="34" charset="0"/>
                <a:cs typeface="Arial" panose="020B0604020202020204" pitchFamily="34" charset="0"/>
              </a:rPr>
              <a:t> as at the date of issue. In some cases the information has been provided to us by third parties. While it is believed the information is accurate and reliable, this is not guaranteed in any way.  </a:t>
            </a:r>
          </a:p>
          <a:p>
            <a:pPr algn="just">
              <a:spcAft>
                <a:spcPts val="0"/>
              </a:spcAft>
            </a:pPr>
            <a:endParaRPr lang="en-AU" sz="1600" b="0" dirty="0">
              <a:solidFill>
                <a:schemeClr val="bg2"/>
              </a:solidFill>
              <a:latin typeface="Arial" panose="020B0604020202020204" pitchFamily="34" charset="0"/>
              <a:cs typeface="Arial" panose="020B0604020202020204" pitchFamily="34" charset="0"/>
            </a:endParaRPr>
          </a:p>
          <a:p>
            <a:pPr algn="just">
              <a:spcAft>
                <a:spcPts val="0"/>
              </a:spcAft>
            </a:pPr>
            <a:r>
              <a:rPr lang="en-AU" sz="1600" b="0" dirty="0">
                <a:solidFill>
                  <a:schemeClr val="bg2"/>
                </a:solidFill>
                <a:latin typeface="Arial" panose="020B0604020202020204" pitchFamily="34" charset="0"/>
                <a:cs typeface="Arial" panose="020B0604020202020204" pitchFamily="34" charset="0"/>
              </a:rPr>
              <a:t>GWM Adviser Services Limited ABN 96 002 071 749, trading as MLC Advice an Australian Financial Services Licensee, Registered office at 105 –153 Miller St North Sydney NSW 2060 and a member of the National Australia group of companies.</a:t>
            </a:r>
          </a:p>
        </p:txBody>
      </p:sp>
    </p:spTree>
    <p:extLst>
      <p:ext uri="{BB962C8B-B14F-4D97-AF65-F5344CB8AC3E}">
        <p14:creationId xmlns:p14="http://schemas.microsoft.com/office/powerpoint/2010/main" val="162554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5" name="Picture 18" descr="Image result for image of money"/>
          <p:cNvPicPr>
            <a:picLocks noChangeAspect="1" noChangeArrowheads="1"/>
          </p:cNvPicPr>
          <p:nvPr/>
        </p:nvPicPr>
        <p:blipFill>
          <a:blip r:embed="rId3"/>
          <a:srcRect/>
          <a:stretch>
            <a:fillRect/>
          </a:stretch>
        </p:blipFill>
        <p:spPr bwMode="auto">
          <a:xfrm>
            <a:off x="395288" y="2420938"/>
            <a:ext cx="2784475" cy="2722562"/>
          </a:xfrm>
          <a:prstGeom prst="rect">
            <a:avLst/>
          </a:prstGeom>
          <a:noFill/>
          <a:ln w="9525">
            <a:noFill/>
            <a:miter lim="800000"/>
            <a:headEnd/>
            <a:tailEnd/>
          </a:ln>
        </p:spPr>
      </p:pic>
      <p:sp>
        <p:nvSpPr>
          <p:cNvPr id="581638" name="AutoShape 13"/>
          <p:cNvSpPr>
            <a:spLocks/>
          </p:cNvSpPr>
          <p:nvPr/>
        </p:nvSpPr>
        <p:spPr bwMode="auto">
          <a:xfrm>
            <a:off x="5008563" y="2781234"/>
            <a:ext cx="1795462" cy="939800"/>
          </a:xfrm>
          <a:prstGeom prst="borderCallout1">
            <a:avLst>
              <a:gd name="adj1" fmla="val 12162"/>
              <a:gd name="adj2" fmla="val -4245"/>
              <a:gd name="adj3" fmla="val 57769"/>
              <a:gd name="adj4" fmla="val -102311"/>
            </a:avLst>
          </a:prstGeom>
          <a:solidFill>
            <a:schemeClr val="accent1"/>
          </a:solidFill>
          <a:ln w="9525">
            <a:solidFill>
              <a:schemeClr val="tx1"/>
            </a:solidFill>
            <a:miter lim="800000"/>
            <a:headEnd/>
            <a:tailEnd/>
          </a:ln>
        </p:spPr>
        <p:txBody>
          <a:bodyPr/>
          <a:lstStyle/>
          <a:p>
            <a:pPr algn="ctr"/>
            <a:endParaRPr lang="en-AU" dirty="0">
              <a:solidFill>
                <a:schemeClr val="bg1"/>
              </a:solidFill>
            </a:endParaRPr>
          </a:p>
          <a:p>
            <a:pPr algn="ctr"/>
            <a:r>
              <a:rPr lang="en-AU" dirty="0">
                <a:solidFill>
                  <a:schemeClr val="bg1"/>
                </a:solidFill>
              </a:rPr>
              <a:t>Rent</a:t>
            </a:r>
          </a:p>
        </p:txBody>
      </p:sp>
      <p:sp>
        <p:nvSpPr>
          <p:cNvPr id="581639" name="AutoShape 14"/>
          <p:cNvSpPr>
            <a:spLocks/>
          </p:cNvSpPr>
          <p:nvPr/>
        </p:nvSpPr>
        <p:spPr bwMode="auto">
          <a:xfrm>
            <a:off x="5003800" y="5143500"/>
            <a:ext cx="1795463" cy="604837"/>
          </a:xfrm>
          <a:prstGeom prst="borderCallout1">
            <a:avLst>
              <a:gd name="adj1" fmla="val 18898"/>
              <a:gd name="adj2" fmla="val -4245"/>
              <a:gd name="adj3" fmla="val -125931"/>
              <a:gd name="adj4" fmla="val -107615"/>
            </a:avLst>
          </a:prstGeom>
          <a:solidFill>
            <a:schemeClr val="accent1"/>
          </a:solidFill>
          <a:ln w="9525">
            <a:solidFill>
              <a:schemeClr val="tx1"/>
            </a:solidFill>
            <a:miter lim="800000"/>
            <a:headEnd/>
            <a:tailEnd/>
          </a:ln>
        </p:spPr>
        <p:txBody>
          <a:bodyPr/>
          <a:lstStyle/>
          <a:p>
            <a:pPr algn="ctr"/>
            <a:r>
              <a:rPr lang="en-AU" dirty="0">
                <a:solidFill>
                  <a:schemeClr val="bg1"/>
                </a:solidFill>
              </a:rPr>
              <a:t>Contents insurance</a:t>
            </a:r>
          </a:p>
        </p:txBody>
      </p:sp>
      <p:sp>
        <p:nvSpPr>
          <p:cNvPr id="3" name="Slide Number Placeholder 2"/>
          <p:cNvSpPr>
            <a:spLocks noGrp="1"/>
          </p:cNvSpPr>
          <p:nvPr>
            <p:ph type="sldNum" sz="quarter" idx="4294967295"/>
          </p:nvPr>
        </p:nvSpPr>
        <p:spPr>
          <a:xfrm>
            <a:off x="8037513" y="6372225"/>
            <a:ext cx="573087" cy="215900"/>
          </a:xfrm>
          <a:prstGeom prst="rect">
            <a:avLst/>
          </a:prstGeom>
        </p:spPr>
        <p:txBody>
          <a:bodyPr/>
          <a:lstStyle/>
          <a:p>
            <a:pPr>
              <a:defRPr/>
            </a:pPr>
            <a:fld id="{7268A151-488B-4D0A-8A81-4ED80A2F6676}" type="slidenum">
              <a:rPr lang="en-AU" smtClean="0"/>
              <a:pPr>
                <a:defRPr/>
              </a:pPr>
              <a:t>20</a:t>
            </a:fld>
            <a:endParaRPr lang="en-AU" dirty="0"/>
          </a:p>
        </p:txBody>
      </p:sp>
      <p:sp>
        <p:nvSpPr>
          <p:cNvPr id="12"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Eliminate bill shock</a:t>
            </a:r>
            <a:endParaRPr lang="en-US" sz="3600" dirty="0">
              <a:solidFill>
                <a:srgbClr val="717278"/>
              </a:solidFill>
              <a:latin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012" y="1722098"/>
            <a:ext cx="1397100" cy="1274854"/>
          </a:xfrm>
          <a:prstGeom prst="rect">
            <a:avLst/>
          </a:prstGeom>
        </p:spPr>
      </p:pic>
    </p:spTree>
    <p:extLst>
      <p:ext uri="{BB962C8B-B14F-4D97-AF65-F5344CB8AC3E}">
        <p14:creationId xmlns:p14="http://schemas.microsoft.com/office/powerpoint/2010/main" val="382694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5" name="Picture 18" descr="Image result for image of money"/>
          <p:cNvPicPr>
            <a:picLocks noChangeAspect="1" noChangeArrowheads="1"/>
          </p:cNvPicPr>
          <p:nvPr/>
        </p:nvPicPr>
        <p:blipFill>
          <a:blip r:embed="rId3"/>
          <a:srcRect/>
          <a:stretch>
            <a:fillRect/>
          </a:stretch>
        </p:blipFill>
        <p:spPr bwMode="auto">
          <a:xfrm>
            <a:off x="395288" y="2420938"/>
            <a:ext cx="2784475" cy="2722562"/>
          </a:xfrm>
          <a:prstGeom prst="rect">
            <a:avLst/>
          </a:prstGeom>
          <a:noFill/>
          <a:ln w="9525">
            <a:noFill/>
            <a:miter lim="800000"/>
            <a:headEnd/>
            <a:tailEnd/>
          </a:ln>
        </p:spPr>
      </p:pic>
      <p:sp>
        <p:nvSpPr>
          <p:cNvPr id="581636" name="AutoShape 11"/>
          <p:cNvSpPr>
            <a:spLocks/>
          </p:cNvSpPr>
          <p:nvPr/>
        </p:nvSpPr>
        <p:spPr bwMode="auto">
          <a:xfrm>
            <a:off x="5008563" y="1019175"/>
            <a:ext cx="1795462" cy="609600"/>
          </a:xfrm>
          <a:prstGeom prst="borderCallout1">
            <a:avLst>
              <a:gd name="adj1" fmla="val 18750"/>
              <a:gd name="adj2" fmla="val -4245"/>
              <a:gd name="adj3" fmla="val 442449"/>
              <a:gd name="adj4" fmla="val -108579"/>
            </a:avLst>
          </a:prstGeom>
          <a:solidFill>
            <a:schemeClr val="accent1"/>
          </a:solidFill>
          <a:ln w="9525">
            <a:solidFill>
              <a:schemeClr val="tx1"/>
            </a:solidFill>
            <a:miter lim="800000"/>
            <a:headEnd/>
            <a:tailEnd/>
          </a:ln>
        </p:spPr>
        <p:txBody>
          <a:bodyPr/>
          <a:lstStyle/>
          <a:p>
            <a:pPr algn="ctr"/>
            <a:r>
              <a:rPr lang="en-AU" dirty="0">
                <a:solidFill>
                  <a:schemeClr val="bg1"/>
                </a:solidFill>
              </a:rPr>
              <a:t>Mortgage repayments</a:t>
            </a:r>
          </a:p>
        </p:txBody>
      </p:sp>
      <p:sp>
        <p:nvSpPr>
          <p:cNvPr id="581637" name="AutoShape 12"/>
          <p:cNvSpPr>
            <a:spLocks/>
          </p:cNvSpPr>
          <p:nvPr/>
        </p:nvSpPr>
        <p:spPr bwMode="auto">
          <a:xfrm>
            <a:off x="5008563" y="1773238"/>
            <a:ext cx="1795462" cy="368596"/>
          </a:xfrm>
          <a:prstGeom prst="borderCallout1">
            <a:avLst>
              <a:gd name="adj1" fmla="val 15157"/>
              <a:gd name="adj2" fmla="val -4245"/>
              <a:gd name="adj3" fmla="val 519526"/>
              <a:gd name="adj4" fmla="val -108755"/>
            </a:avLst>
          </a:prstGeom>
          <a:solidFill>
            <a:schemeClr val="accent1"/>
          </a:solidFill>
          <a:ln w="9525">
            <a:solidFill>
              <a:schemeClr val="tx1"/>
            </a:solidFill>
            <a:miter lim="800000"/>
            <a:headEnd/>
            <a:tailEnd/>
          </a:ln>
        </p:spPr>
        <p:txBody>
          <a:bodyPr/>
          <a:lstStyle/>
          <a:p>
            <a:pPr algn="ctr"/>
            <a:r>
              <a:rPr lang="en-AU" dirty="0">
                <a:solidFill>
                  <a:schemeClr val="bg1"/>
                </a:solidFill>
              </a:rPr>
              <a:t>Rates</a:t>
            </a:r>
          </a:p>
        </p:txBody>
      </p:sp>
      <p:sp>
        <p:nvSpPr>
          <p:cNvPr id="581638" name="AutoShape 13"/>
          <p:cNvSpPr>
            <a:spLocks/>
          </p:cNvSpPr>
          <p:nvPr/>
        </p:nvSpPr>
        <p:spPr bwMode="auto">
          <a:xfrm>
            <a:off x="5008563" y="2977722"/>
            <a:ext cx="1795462" cy="629077"/>
          </a:xfrm>
          <a:prstGeom prst="borderCallout1">
            <a:avLst>
              <a:gd name="adj1" fmla="val 12162"/>
              <a:gd name="adj2" fmla="val -4245"/>
              <a:gd name="adj3" fmla="val 116130"/>
              <a:gd name="adj4" fmla="val -107012"/>
            </a:avLst>
          </a:prstGeom>
          <a:solidFill>
            <a:schemeClr val="accent1"/>
          </a:solidFill>
          <a:ln w="9525">
            <a:solidFill>
              <a:schemeClr val="tx1"/>
            </a:solidFill>
            <a:miter lim="800000"/>
            <a:headEnd/>
            <a:tailEnd/>
          </a:ln>
        </p:spPr>
        <p:txBody>
          <a:bodyPr/>
          <a:lstStyle/>
          <a:p>
            <a:pPr algn="ctr"/>
            <a:r>
              <a:rPr lang="en-AU" dirty="0">
                <a:solidFill>
                  <a:schemeClr val="bg1"/>
                </a:solidFill>
              </a:rPr>
              <a:t>Building insurance</a:t>
            </a:r>
          </a:p>
        </p:txBody>
      </p:sp>
      <p:sp>
        <p:nvSpPr>
          <p:cNvPr id="581639" name="AutoShape 14"/>
          <p:cNvSpPr>
            <a:spLocks/>
          </p:cNvSpPr>
          <p:nvPr/>
        </p:nvSpPr>
        <p:spPr bwMode="auto">
          <a:xfrm>
            <a:off x="5003800" y="3760788"/>
            <a:ext cx="1795463" cy="604837"/>
          </a:xfrm>
          <a:prstGeom prst="borderCallout1">
            <a:avLst>
              <a:gd name="adj1" fmla="val 18898"/>
              <a:gd name="adj2" fmla="val -4245"/>
              <a:gd name="adj3" fmla="val -4986"/>
              <a:gd name="adj4" fmla="val -108398"/>
            </a:avLst>
          </a:prstGeom>
          <a:solidFill>
            <a:schemeClr val="accent1"/>
          </a:solidFill>
          <a:ln w="9525">
            <a:solidFill>
              <a:schemeClr val="tx1"/>
            </a:solidFill>
            <a:miter lim="800000"/>
            <a:headEnd/>
            <a:tailEnd/>
          </a:ln>
        </p:spPr>
        <p:txBody>
          <a:bodyPr/>
          <a:lstStyle/>
          <a:p>
            <a:pPr algn="ctr"/>
            <a:r>
              <a:rPr lang="en-AU" dirty="0">
                <a:solidFill>
                  <a:schemeClr val="bg1"/>
                </a:solidFill>
              </a:rPr>
              <a:t>Utilities (</a:t>
            </a:r>
            <a:r>
              <a:rPr lang="en-AU" dirty="0" err="1">
                <a:solidFill>
                  <a:schemeClr val="bg1"/>
                </a:solidFill>
              </a:rPr>
              <a:t>elec</a:t>
            </a:r>
            <a:r>
              <a:rPr lang="en-AU" dirty="0">
                <a:solidFill>
                  <a:schemeClr val="bg1"/>
                </a:solidFill>
              </a:rPr>
              <a:t>, gas &amp; water)</a:t>
            </a:r>
          </a:p>
        </p:txBody>
      </p:sp>
      <p:sp>
        <p:nvSpPr>
          <p:cNvPr id="581640" name="AutoShape 15"/>
          <p:cNvSpPr>
            <a:spLocks/>
          </p:cNvSpPr>
          <p:nvPr/>
        </p:nvSpPr>
        <p:spPr bwMode="auto">
          <a:xfrm>
            <a:off x="5003800" y="4508500"/>
            <a:ext cx="1795463" cy="650875"/>
          </a:xfrm>
          <a:prstGeom prst="borderCallout1">
            <a:avLst>
              <a:gd name="adj1" fmla="val 17560"/>
              <a:gd name="adj2" fmla="val -4245"/>
              <a:gd name="adj3" fmla="val -118782"/>
              <a:gd name="adj4" fmla="val -107870"/>
            </a:avLst>
          </a:prstGeom>
          <a:solidFill>
            <a:schemeClr val="accent1"/>
          </a:solidFill>
          <a:ln w="9525">
            <a:solidFill>
              <a:schemeClr val="tx1"/>
            </a:solidFill>
            <a:miter lim="800000"/>
            <a:headEnd/>
            <a:tailEnd/>
          </a:ln>
        </p:spPr>
        <p:txBody>
          <a:bodyPr/>
          <a:lstStyle/>
          <a:p>
            <a:pPr algn="ctr"/>
            <a:r>
              <a:rPr lang="en-AU" dirty="0">
                <a:solidFill>
                  <a:schemeClr val="bg1"/>
                </a:solidFill>
              </a:rPr>
              <a:t>Income insurance</a:t>
            </a:r>
          </a:p>
        </p:txBody>
      </p:sp>
      <p:sp>
        <p:nvSpPr>
          <p:cNvPr id="581641" name="AutoShape 16"/>
          <p:cNvSpPr>
            <a:spLocks/>
          </p:cNvSpPr>
          <p:nvPr/>
        </p:nvSpPr>
        <p:spPr bwMode="auto">
          <a:xfrm>
            <a:off x="5003800" y="5299075"/>
            <a:ext cx="1795463" cy="650875"/>
          </a:xfrm>
          <a:prstGeom prst="borderCallout1">
            <a:avLst>
              <a:gd name="adj1" fmla="val 17560"/>
              <a:gd name="adj2" fmla="val -4245"/>
              <a:gd name="adj3" fmla="val -240731"/>
              <a:gd name="adj4" fmla="val -108222"/>
            </a:avLst>
          </a:prstGeom>
          <a:solidFill>
            <a:schemeClr val="accent1"/>
          </a:solidFill>
          <a:ln w="9525">
            <a:solidFill>
              <a:schemeClr val="tx1"/>
            </a:solidFill>
            <a:miter lim="800000"/>
            <a:headEnd/>
            <a:tailEnd/>
          </a:ln>
        </p:spPr>
        <p:txBody>
          <a:bodyPr/>
          <a:lstStyle/>
          <a:p>
            <a:pPr algn="ctr"/>
            <a:r>
              <a:rPr lang="en-AU" dirty="0">
                <a:solidFill>
                  <a:schemeClr val="bg1"/>
                </a:solidFill>
              </a:rPr>
              <a:t>School fees</a:t>
            </a:r>
          </a:p>
        </p:txBody>
      </p:sp>
      <p:sp>
        <p:nvSpPr>
          <p:cNvPr id="3" name="Slide Number Placeholder 2"/>
          <p:cNvSpPr>
            <a:spLocks noGrp="1"/>
          </p:cNvSpPr>
          <p:nvPr>
            <p:ph type="sldNum" sz="quarter" idx="4294967295"/>
          </p:nvPr>
        </p:nvSpPr>
        <p:spPr>
          <a:xfrm>
            <a:off x="8037513" y="6372225"/>
            <a:ext cx="573087" cy="215900"/>
          </a:xfrm>
          <a:prstGeom prst="rect">
            <a:avLst/>
          </a:prstGeom>
        </p:spPr>
        <p:txBody>
          <a:bodyPr/>
          <a:lstStyle/>
          <a:p>
            <a:pPr>
              <a:defRPr/>
            </a:pPr>
            <a:fld id="{7268A151-488B-4D0A-8A81-4ED80A2F6676}" type="slidenum">
              <a:rPr lang="en-AU" smtClean="0"/>
              <a:pPr>
                <a:defRPr/>
              </a:pPr>
              <a:t>21</a:t>
            </a:fld>
            <a:endParaRPr lang="en-AU" dirty="0"/>
          </a:p>
        </p:txBody>
      </p:sp>
      <p:sp>
        <p:nvSpPr>
          <p:cNvPr id="12"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Eliminate bill shock</a:t>
            </a:r>
            <a:endParaRPr lang="en-US" sz="3600" dirty="0">
              <a:solidFill>
                <a:srgbClr val="717278"/>
              </a:solidFill>
              <a:latin typeface="Arial" panose="020B0604020202020204" pitchFamily="34" charset="0"/>
            </a:endParaRPr>
          </a:p>
        </p:txBody>
      </p:sp>
      <p:sp>
        <p:nvSpPr>
          <p:cNvPr id="11" name="AutoShape 12"/>
          <p:cNvSpPr>
            <a:spLocks/>
          </p:cNvSpPr>
          <p:nvPr/>
        </p:nvSpPr>
        <p:spPr bwMode="auto">
          <a:xfrm>
            <a:off x="5008563" y="2221409"/>
            <a:ext cx="1795462" cy="602323"/>
          </a:xfrm>
          <a:prstGeom prst="borderCallout1">
            <a:avLst>
              <a:gd name="adj1" fmla="val 15157"/>
              <a:gd name="adj2" fmla="val -4245"/>
              <a:gd name="adj3" fmla="val 251736"/>
              <a:gd name="adj4" fmla="val -107188"/>
            </a:avLst>
          </a:prstGeom>
          <a:solidFill>
            <a:schemeClr val="accent1"/>
          </a:solidFill>
          <a:ln w="9525">
            <a:solidFill>
              <a:schemeClr val="tx1"/>
            </a:solidFill>
            <a:miter lim="800000"/>
            <a:headEnd/>
            <a:tailEnd/>
          </a:ln>
        </p:spPr>
        <p:txBody>
          <a:bodyPr/>
          <a:lstStyle/>
          <a:p>
            <a:pPr algn="ctr"/>
            <a:r>
              <a:rPr lang="en-AU" dirty="0">
                <a:solidFill>
                  <a:schemeClr val="bg1"/>
                </a:solidFill>
              </a:rPr>
              <a:t>Health insurance</a:t>
            </a:r>
          </a:p>
        </p:txBody>
      </p:sp>
    </p:spTree>
    <p:extLst>
      <p:ext uri="{BB962C8B-B14F-4D97-AF65-F5344CB8AC3E}">
        <p14:creationId xmlns:p14="http://schemas.microsoft.com/office/powerpoint/2010/main" val="149514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Create your own Property Manager account</a:t>
            </a:r>
            <a:endParaRPr lang="en-US" sz="3600" dirty="0">
              <a:solidFill>
                <a:srgbClr val="717278"/>
              </a:solidFill>
              <a:latin typeface="Arial" panose="020B0604020202020204" pitchFamily="34" charset="0"/>
            </a:endParaRPr>
          </a:p>
        </p:txBody>
      </p:sp>
      <p:pic>
        <p:nvPicPr>
          <p:cNvPr id="11" name="Picture 18" descr="Image result for image of money"/>
          <p:cNvPicPr>
            <a:picLocks noChangeAspect="1" noChangeArrowheads="1"/>
          </p:cNvPicPr>
          <p:nvPr/>
        </p:nvPicPr>
        <p:blipFill>
          <a:blip r:embed="rId3"/>
          <a:srcRect/>
          <a:stretch>
            <a:fillRect/>
          </a:stretch>
        </p:blipFill>
        <p:spPr bwMode="auto">
          <a:xfrm>
            <a:off x="395536" y="1565871"/>
            <a:ext cx="2784475" cy="2722562"/>
          </a:xfrm>
          <a:prstGeom prst="rect">
            <a:avLst/>
          </a:prstGeom>
          <a:noFill/>
          <a:ln w="9525">
            <a:noFill/>
            <a:miter lim="800000"/>
            <a:headEnd/>
            <a:tailEnd/>
          </a:ln>
        </p:spPr>
      </p:pic>
      <p:sp>
        <p:nvSpPr>
          <p:cNvPr id="4" name="Arc 3"/>
          <p:cNvSpPr/>
          <p:nvPr/>
        </p:nvSpPr>
        <p:spPr>
          <a:xfrm rot="10127310">
            <a:off x="1762002" y="2868862"/>
            <a:ext cx="3618540" cy="220730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AutoShape 11"/>
          <p:cNvSpPr>
            <a:spLocks/>
          </p:cNvSpPr>
          <p:nvPr/>
        </p:nvSpPr>
        <p:spPr bwMode="auto">
          <a:xfrm>
            <a:off x="6948264" y="1701073"/>
            <a:ext cx="1795462" cy="609600"/>
          </a:xfrm>
          <a:prstGeom prst="borderCallout1">
            <a:avLst>
              <a:gd name="adj1" fmla="val 18750"/>
              <a:gd name="adj2" fmla="val -4245"/>
              <a:gd name="adj3" fmla="val 442449"/>
              <a:gd name="adj4" fmla="val -108579"/>
            </a:avLst>
          </a:prstGeom>
          <a:solidFill>
            <a:schemeClr val="accent1"/>
          </a:solidFill>
          <a:ln w="9525">
            <a:solidFill>
              <a:schemeClr val="tx1"/>
            </a:solidFill>
            <a:miter lim="800000"/>
            <a:headEnd/>
            <a:tailEnd/>
          </a:ln>
        </p:spPr>
        <p:txBody>
          <a:bodyPr/>
          <a:lstStyle/>
          <a:p>
            <a:pPr algn="ctr"/>
            <a:r>
              <a:rPr lang="en-AU" dirty="0">
                <a:solidFill>
                  <a:schemeClr val="bg1"/>
                </a:solidFill>
              </a:rPr>
              <a:t>Mortgage repayments</a:t>
            </a:r>
          </a:p>
        </p:txBody>
      </p:sp>
      <p:sp>
        <p:nvSpPr>
          <p:cNvPr id="15" name="AutoShape 12"/>
          <p:cNvSpPr>
            <a:spLocks/>
          </p:cNvSpPr>
          <p:nvPr/>
        </p:nvSpPr>
        <p:spPr bwMode="auto">
          <a:xfrm>
            <a:off x="6948264" y="2455136"/>
            <a:ext cx="1795462" cy="368596"/>
          </a:xfrm>
          <a:prstGeom prst="borderCallout1">
            <a:avLst>
              <a:gd name="adj1" fmla="val 15157"/>
              <a:gd name="adj2" fmla="val -4245"/>
              <a:gd name="adj3" fmla="val 519526"/>
              <a:gd name="adj4" fmla="val -108755"/>
            </a:avLst>
          </a:prstGeom>
          <a:solidFill>
            <a:schemeClr val="accent1"/>
          </a:solidFill>
          <a:ln w="9525">
            <a:solidFill>
              <a:schemeClr val="tx1"/>
            </a:solidFill>
            <a:miter lim="800000"/>
            <a:headEnd/>
            <a:tailEnd/>
          </a:ln>
        </p:spPr>
        <p:txBody>
          <a:bodyPr/>
          <a:lstStyle/>
          <a:p>
            <a:pPr algn="ctr"/>
            <a:r>
              <a:rPr lang="en-AU" dirty="0">
                <a:solidFill>
                  <a:schemeClr val="bg1"/>
                </a:solidFill>
              </a:rPr>
              <a:t>Rates</a:t>
            </a:r>
          </a:p>
        </p:txBody>
      </p:sp>
      <p:sp>
        <p:nvSpPr>
          <p:cNvPr id="16" name="AutoShape 13"/>
          <p:cNvSpPr>
            <a:spLocks/>
          </p:cNvSpPr>
          <p:nvPr/>
        </p:nvSpPr>
        <p:spPr bwMode="auto">
          <a:xfrm>
            <a:off x="6948264" y="3659620"/>
            <a:ext cx="1795462" cy="629077"/>
          </a:xfrm>
          <a:prstGeom prst="borderCallout1">
            <a:avLst>
              <a:gd name="adj1" fmla="val 12162"/>
              <a:gd name="adj2" fmla="val -4245"/>
              <a:gd name="adj3" fmla="val 116130"/>
              <a:gd name="adj4" fmla="val -107012"/>
            </a:avLst>
          </a:prstGeom>
          <a:solidFill>
            <a:schemeClr val="accent1"/>
          </a:solidFill>
          <a:ln w="9525">
            <a:solidFill>
              <a:schemeClr val="tx1"/>
            </a:solidFill>
            <a:miter lim="800000"/>
            <a:headEnd/>
            <a:tailEnd/>
          </a:ln>
        </p:spPr>
        <p:txBody>
          <a:bodyPr/>
          <a:lstStyle/>
          <a:p>
            <a:pPr algn="ctr"/>
            <a:r>
              <a:rPr lang="en-AU" dirty="0">
                <a:solidFill>
                  <a:schemeClr val="bg1"/>
                </a:solidFill>
              </a:rPr>
              <a:t>Building insurance</a:t>
            </a:r>
          </a:p>
        </p:txBody>
      </p:sp>
      <p:sp>
        <p:nvSpPr>
          <p:cNvPr id="17" name="AutoShape 14"/>
          <p:cNvSpPr>
            <a:spLocks/>
          </p:cNvSpPr>
          <p:nvPr/>
        </p:nvSpPr>
        <p:spPr bwMode="auto">
          <a:xfrm>
            <a:off x="6943501" y="4442686"/>
            <a:ext cx="1795463" cy="604837"/>
          </a:xfrm>
          <a:prstGeom prst="borderCallout1">
            <a:avLst>
              <a:gd name="adj1" fmla="val 18898"/>
              <a:gd name="adj2" fmla="val -4245"/>
              <a:gd name="adj3" fmla="val -4986"/>
              <a:gd name="adj4" fmla="val -108398"/>
            </a:avLst>
          </a:prstGeom>
          <a:solidFill>
            <a:schemeClr val="accent1"/>
          </a:solidFill>
          <a:ln w="9525">
            <a:solidFill>
              <a:schemeClr val="tx1"/>
            </a:solidFill>
            <a:miter lim="800000"/>
            <a:headEnd/>
            <a:tailEnd/>
          </a:ln>
        </p:spPr>
        <p:txBody>
          <a:bodyPr/>
          <a:lstStyle/>
          <a:p>
            <a:pPr algn="ctr"/>
            <a:r>
              <a:rPr lang="en-AU" dirty="0">
                <a:solidFill>
                  <a:schemeClr val="bg1"/>
                </a:solidFill>
              </a:rPr>
              <a:t>Utilities (</a:t>
            </a:r>
            <a:r>
              <a:rPr lang="en-AU" dirty="0" err="1">
                <a:solidFill>
                  <a:schemeClr val="bg1"/>
                </a:solidFill>
              </a:rPr>
              <a:t>elec</a:t>
            </a:r>
            <a:r>
              <a:rPr lang="en-AU" dirty="0">
                <a:solidFill>
                  <a:schemeClr val="bg1"/>
                </a:solidFill>
              </a:rPr>
              <a:t>, gas &amp; water)</a:t>
            </a:r>
          </a:p>
        </p:txBody>
      </p:sp>
      <p:sp>
        <p:nvSpPr>
          <p:cNvPr id="18" name="AutoShape 15"/>
          <p:cNvSpPr>
            <a:spLocks/>
          </p:cNvSpPr>
          <p:nvPr/>
        </p:nvSpPr>
        <p:spPr bwMode="auto">
          <a:xfrm>
            <a:off x="6943501" y="5190398"/>
            <a:ext cx="1795463" cy="650875"/>
          </a:xfrm>
          <a:prstGeom prst="borderCallout1">
            <a:avLst>
              <a:gd name="adj1" fmla="val 17560"/>
              <a:gd name="adj2" fmla="val -4245"/>
              <a:gd name="adj3" fmla="val -118782"/>
              <a:gd name="adj4" fmla="val -107870"/>
            </a:avLst>
          </a:prstGeom>
          <a:solidFill>
            <a:schemeClr val="accent1"/>
          </a:solidFill>
          <a:ln w="9525">
            <a:solidFill>
              <a:schemeClr val="tx1"/>
            </a:solidFill>
            <a:miter lim="800000"/>
            <a:headEnd/>
            <a:tailEnd/>
          </a:ln>
        </p:spPr>
        <p:txBody>
          <a:bodyPr/>
          <a:lstStyle/>
          <a:p>
            <a:pPr algn="ctr"/>
            <a:r>
              <a:rPr lang="en-AU" dirty="0">
                <a:solidFill>
                  <a:schemeClr val="bg1"/>
                </a:solidFill>
              </a:rPr>
              <a:t>Income insurance</a:t>
            </a:r>
          </a:p>
        </p:txBody>
      </p:sp>
      <p:sp>
        <p:nvSpPr>
          <p:cNvPr id="19" name="AutoShape 16"/>
          <p:cNvSpPr>
            <a:spLocks/>
          </p:cNvSpPr>
          <p:nvPr/>
        </p:nvSpPr>
        <p:spPr bwMode="auto">
          <a:xfrm>
            <a:off x="6943501" y="5980973"/>
            <a:ext cx="1795463" cy="650875"/>
          </a:xfrm>
          <a:prstGeom prst="borderCallout1">
            <a:avLst>
              <a:gd name="adj1" fmla="val 17560"/>
              <a:gd name="adj2" fmla="val -4245"/>
              <a:gd name="adj3" fmla="val -240731"/>
              <a:gd name="adj4" fmla="val -108222"/>
            </a:avLst>
          </a:prstGeom>
          <a:solidFill>
            <a:schemeClr val="accent1"/>
          </a:solidFill>
          <a:ln w="9525">
            <a:solidFill>
              <a:schemeClr val="tx1"/>
            </a:solidFill>
            <a:miter lim="800000"/>
            <a:headEnd/>
            <a:tailEnd/>
          </a:ln>
        </p:spPr>
        <p:txBody>
          <a:bodyPr/>
          <a:lstStyle/>
          <a:p>
            <a:pPr algn="ctr"/>
            <a:r>
              <a:rPr lang="en-AU" dirty="0">
                <a:solidFill>
                  <a:schemeClr val="bg1"/>
                </a:solidFill>
              </a:rPr>
              <a:t>School fees</a:t>
            </a:r>
          </a:p>
        </p:txBody>
      </p:sp>
      <p:sp>
        <p:nvSpPr>
          <p:cNvPr id="20" name="AutoShape 12"/>
          <p:cNvSpPr>
            <a:spLocks/>
          </p:cNvSpPr>
          <p:nvPr/>
        </p:nvSpPr>
        <p:spPr bwMode="auto">
          <a:xfrm>
            <a:off x="6948264" y="2903307"/>
            <a:ext cx="1795462" cy="602323"/>
          </a:xfrm>
          <a:prstGeom prst="borderCallout1">
            <a:avLst>
              <a:gd name="adj1" fmla="val 15157"/>
              <a:gd name="adj2" fmla="val -4245"/>
              <a:gd name="adj3" fmla="val 251736"/>
              <a:gd name="adj4" fmla="val -107188"/>
            </a:avLst>
          </a:prstGeom>
          <a:solidFill>
            <a:schemeClr val="accent1"/>
          </a:solidFill>
          <a:ln w="9525">
            <a:solidFill>
              <a:schemeClr val="tx1"/>
            </a:solidFill>
            <a:miter lim="800000"/>
            <a:headEnd/>
            <a:tailEnd/>
          </a:ln>
        </p:spPr>
        <p:txBody>
          <a:bodyPr/>
          <a:lstStyle/>
          <a:p>
            <a:pPr algn="ctr"/>
            <a:r>
              <a:rPr lang="en-AU" dirty="0">
                <a:solidFill>
                  <a:schemeClr val="bg1"/>
                </a:solidFill>
              </a:rPr>
              <a:t>Health insurance</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849" y="4140294"/>
            <a:ext cx="1397100" cy="1274854"/>
          </a:xfrm>
          <a:prstGeom prst="rect">
            <a:avLst/>
          </a:prstGeom>
        </p:spPr>
      </p:pic>
    </p:spTree>
    <p:extLst>
      <p:ext uri="{BB962C8B-B14F-4D97-AF65-F5344CB8AC3E}">
        <p14:creationId xmlns:p14="http://schemas.microsoft.com/office/powerpoint/2010/main" val="234010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3600" dirty="0">
                <a:solidFill>
                  <a:srgbClr val="717278"/>
                </a:solidFill>
                <a:latin typeface="Arial" panose="020B0604020202020204" pitchFamily="34" charset="0"/>
              </a:rPr>
              <a:t>Paying your loan down, faster</a:t>
            </a:r>
          </a:p>
        </p:txBody>
      </p:sp>
      <p:sp>
        <p:nvSpPr>
          <p:cNvPr id="7" name="Content Placeholder 3"/>
          <p:cNvSpPr txBox="1">
            <a:spLocks/>
          </p:cNvSpPr>
          <p:nvPr/>
        </p:nvSpPr>
        <p:spPr>
          <a:xfrm>
            <a:off x="557213" y="1620000"/>
            <a:ext cx="7903219" cy="4905344"/>
          </a:xfrm>
          <a:prstGeom prst="rect">
            <a:avLst/>
          </a:prstGeom>
        </p:spPr>
        <p:txBody>
          <a:bodyPr vert="horz" lIns="0" tIns="0" rIns="0" bIns="0" rtlCol="0">
            <a:normAutofit lnSpcReduction="10000"/>
          </a:bodyPr>
          <a:lstStyle>
            <a:lvl1pPr marL="0" indent="0" algn="l" defTabSz="914400" rtl="0" eaLnBrk="1" latinLnBrk="0" hangingPunct="1">
              <a:spcBef>
                <a:spcPts val="0"/>
              </a:spcBef>
              <a:spcAft>
                <a:spcPts val="850"/>
              </a:spcAft>
              <a:buFont typeface="Arial" pitchFamily="34" charset="0"/>
              <a:buNone/>
              <a:defRPr lang="en-AU" sz="1800" b="1" kern="1200" baseline="0" noProof="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itchFamily="34" charset="0"/>
              <a:buNone/>
              <a:defRPr lang="en-AU" sz="1800" kern="1200" baseline="0" noProof="0" dirty="0" smtClean="0">
                <a:solidFill>
                  <a:schemeClr val="bg2"/>
                </a:solidFill>
                <a:latin typeface="+mn-lt"/>
                <a:ea typeface="+mn-ea"/>
                <a:cs typeface="+mn-cs"/>
              </a:defRPr>
            </a:lvl2pPr>
            <a:lvl3pPr marL="215900" indent="-215900" algn="l" defTabSz="914400" rtl="0" eaLnBrk="1" latinLnBrk="0" hangingPunct="1">
              <a:spcBef>
                <a:spcPts val="0"/>
              </a:spcBef>
              <a:buClr>
                <a:srgbClr val="D86018"/>
              </a:buClr>
              <a:buFont typeface="Arial" pitchFamily="34" charset="0"/>
              <a:buChar char="•"/>
              <a:defRPr lang="en-AU" sz="1800" kern="1200" noProof="0" dirty="0" smtClean="0">
                <a:solidFill>
                  <a:schemeClr val="bg2"/>
                </a:solidFill>
                <a:latin typeface="+mn-lt"/>
                <a:ea typeface="+mn-ea"/>
                <a:cs typeface="+mn-cs"/>
              </a:defRPr>
            </a:lvl3pPr>
            <a:lvl4pPr marL="503238" indent="-287338" algn="l" defTabSz="914400" rtl="0" eaLnBrk="1" latinLnBrk="0" hangingPunct="1">
              <a:spcBef>
                <a:spcPts val="0"/>
              </a:spcBef>
              <a:buClr>
                <a:srgbClr val="D86018"/>
              </a:buClr>
              <a:buFont typeface="Arial" pitchFamily="34" charset="0"/>
              <a:buChar char="‒"/>
              <a:defRPr lang="en-AU" sz="1800" b="0" kern="1200" noProof="0" dirty="0" smtClean="0">
                <a:solidFill>
                  <a:schemeClr val="bg2"/>
                </a:solidFill>
                <a:latin typeface="+mn-lt"/>
                <a:ea typeface="+mn-ea"/>
                <a:cs typeface="+mn-cs"/>
              </a:defRPr>
            </a:lvl4pPr>
            <a:lvl5pPr marL="792000" indent="-287338" algn="l" defTabSz="914400" rtl="0" eaLnBrk="1" latinLnBrk="0" hangingPunct="1">
              <a:spcBef>
                <a:spcPts val="0"/>
              </a:spcBef>
              <a:buFont typeface="Arial" pitchFamily="34" charset="0"/>
              <a:buChar char="‒"/>
              <a:defRPr lang="en-AU" sz="1800" b="0" kern="1200" baseline="0" noProof="0" dirty="0" smtClean="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r>
              <a:rPr lang="en-US" sz="2400" dirty="0">
                <a:solidFill>
                  <a:schemeClr val="bg2"/>
                </a:solidFill>
              </a:rPr>
              <a:t>Be aware of Lifestyle Creep</a:t>
            </a:r>
          </a:p>
          <a:p>
            <a:endParaRPr lang="en-US" sz="2400" dirty="0">
              <a:solidFill>
                <a:schemeClr val="bg2"/>
              </a:solidFill>
            </a:endParaRPr>
          </a:p>
          <a:p>
            <a:r>
              <a:rPr lang="en-US" sz="2400" dirty="0">
                <a:solidFill>
                  <a:schemeClr val="bg2"/>
                </a:solidFill>
              </a:rPr>
              <a:t>Have a system in place, to pay for the essentials</a:t>
            </a:r>
          </a:p>
          <a:p>
            <a:endParaRPr lang="en-US" sz="2400" dirty="0">
              <a:solidFill>
                <a:schemeClr val="bg2"/>
              </a:solidFill>
            </a:endParaRPr>
          </a:p>
          <a:p>
            <a:r>
              <a:rPr lang="en-US" sz="2400" dirty="0">
                <a:solidFill>
                  <a:schemeClr val="bg2"/>
                </a:solidFill>
              </a:rPr>
              <a:t>If early repayment is a goal you have – name it</a:t>
            </a:r>
          </a:p>
          <a:p>
            <a:endParaRPr lang="en-US" sz="2400" dirty="0">
              <a:solidFill>
                <a:schemeClr val="bg2"/>
              </a:solidFill>
            </a:endParaRPr>
          </a:p>
          <a:p>
            <a:r>
              <a:rPr lang="en-US" sz="2400" dirty="0">
                <a:solidFill>
                  <a:schemeClr val="bg2"/>
                </a:solidFill>
              </a:rPr>
              <a:t>Use some of your “free money” – tax refunds, bonuses, and other windfalls to make extra repayments</a:t>
            </a:r>
          </a:p>
          <a:p>
            <a:endParaRPr lang="en-US" sz="2400" dirty="0">
              <a:solidFill>
                <a:schemeClr val="bg2"/>
              </a:solidFill>
            </a:endParaRPr>
          </a:p>
          <a:p>
            <a:r>
              <a:rPr lang="en-US" sz="2400" dirty="0">
                <a:solidFill>
                  <a:schemeClr val="bg2"/>
                </a:solidFill>
              </a:rPr>
              <a:t>Start small, but get started – momentum is powerful</a:t>
            </a:r>
          </a:p>
        </p:txBody>
      </p:sp>
    </p:spTree>
    <p:extLst>
      <p:ext uri="{BB962C8B-B14F-4D97-AF65-F5344CB8AC3E}">
        <p14:creationId xmlns:p14="http://schemas.microsoft.com/office/powerpoint/2010/main" val="209043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52000" y="3743774"/>
            <a:ext cx="3843459" cy="1269401"/>
          </a:xfrm>
        </p:spPr>
        <p:txBody>
          <a:bodyPr>
            <a:normAutofit/>
          </a:bodyPr>
          <a:lstStyle/>
          <a:p>
            <a:r>
              <a:rPr lang="en-AU" sz="1600" dirty="0"/>
              <a:t>Michael Miller</a:t>
            </a:r>
          </a:p>
          <a:p>
            <a:r>
              <a:rPr lang="en-AU" sz="1600" dirty="0"/>
              <a:t>MLC Advice Canberra</a:t>
            </a:r>
          </a:p>
          <a:p>
            <a:endParaRPr lang="en-AU" sz="1600" dirty="0"/>
          </a:p>
          <a:p>
            <a:r>
              <a:rPr lang="en-AU" sz="1600" dirty="0"/>
              <a:t>(02) 6247 1233</a:t>
            </a:r>
          </a:p>
          <a:p>
            <a:r>
              <a:rPr lang="en-AU" sz="1600" dirty="0"/>
              <a:t>www.michaelmiller.help</a:t>
            </a:r>
          </a:p>
        </p:txBody>
      </p:sp>
      <p:sp>
        <p:nvSpPr>
          <p:cNvPr id="3" name="Text Placeholder 2"/>
          <p:cNvSpPr>
            <a:spLocks noGrp="1"/>
          </p:cNvSpPr>
          <p:nvPr>
            <p:ph type="body" sz="quarter" idx="10"/>
          </p:nvPr>
        </p:nvSpPr>
        <p:spPr/>
        <p:txBody>
          <a:bodyPr/>
          <a:lstStyle/>
          <a:p>
            <a:r>
              <a:rPr lang="en-AU" dirty="0"/>
              <a:t>Get in touch</a:t>
            </a:r>
          </a:p>
        </p:txBody>
      </p:sp>
    </p:spTree>
    <p:extLst>
      <p:ext uri="{BB962C8B-B14F-4D97-AF65-F5344CB8AC3E}">
        <p14:creationId xmlns:p14="http://schemas.microsoft.com/office/powerpoint/2010/main" val="23100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1799581" y="2404167"/>
            <a:ext cx="6022664" cy="1938992"/>
          </a:xfrm>
          <a:prstGeom prst="rect">
            <a:avLst/>
          </a:prstGeom>
          <a:noFill/>
        </p:spPr>
        <p:txBody>
          <a:bodyPr wrap="square" rtlCol="0">
            <a:spAutoFit/>
          </a:bodyPr>
          <a:lstStyle/>
          <a:p>
            <a:pPr algn="ctr"/>
            <a:r>
              <a:rPr lang="en-AU" sz="6000" b="1" dirty="0">
                <a:solidFill>
                  <a:schemeClr val="bg1"/>
                </a:solidFill>
              </a:rPr>
              <a:t>LOAN MARKET NITISH KUMAR</a:t>
            </a:r>
          </a:p>
        </p:txBody>
      </p:sp>
    </p:spTree>
    <p:extLst>
      <p:ext uri="{BB962C8B-B14F-4D97-AF65-F5344CB8AC3E}">
        <p14:creationId xmlns:p14="http://schemas.microsoft.com/office/powerpoint/2010/main" val="366681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402199" y="1364973"/>
            <a:ext cx="1892396" cy="1131079"/>
          </a:xfrm>
          <a:prstGeom prst="rect">
            <a:avLst/>
          </a:prstGeom>
          <a:noFill/>
        </p:spPr>
        <p:txBody>
          <a:bodyPr wrap="square" rtlCol="0">
            <a:spAutoFit/>
          </a:bodyPr>
          <a:lstStyle/>
          <a:p>
            <a:pPr algn="ctr"/>
            <a:r>
              <a:rPr lang="en-AU" sz="2250" dirty="0">
                <a:solidFill>
                  <a:schemeClr val="bg1"/>
                </a:solidFill>
              </a:rPr>
              <a:t>What does a mortgage broker do?</a:t>
            </a:r>
          </a:p>
        </p:txBody>
      </p:sp>
      <p:sp>
        <p:nvSpPr>
          <p:cNvPr id="4" name="TextBox 3">
            <a:extLst>
              <a:ext uri="{FF2B5EF4-FFF2-40B4-BE49-F238E27FC236}">
                <a16:creationId xmlns:a16="http://schemas.microsoft.com/office/drawing/2014/main" id="{0ED43B06-4070-4B36-AEFC-DF7ABBB1C98A}"/>
              </a:ext>
            </a:extLst>
          </p:cNvPr>
          <p:cNvSpPr txBox="1"/>
          <p:nvPr/>
        </p:nvSpPr>
        <p:spPr>
          <a:xfrm>
            <a:off x="366104" y="1953391"/>
            <a:ext cx="8595704" cy="1408078"/>
          </a:xfrm>
          <a:prstGeom prst="rect">
            <a:avLst/>
          </a:prstGeom>
          <a:noFill/>
        </p:spPr>
        <p:txBody>
          <a:bodyPr wrap="square" rtlCol="0">
            <a:spAutoFit/>
          </a:bodyPr>
          <a:lstStyle/>
          <a:p>
            <a:pPr marL="257175" indent="-257175" algn="ctr">
              <a:buFontTx/>
              <a:buChar char="-"/>
            </a:pPr>
            <a:endParaRPr lang="en-AU" dirty="0">
              <a:solidFill>
                <a:schemeClr val="bg1"/>
              </a:solidFill>
            </a:endParaRPr>
          </a:p>
          <a:p>
            <a:pPr algn="ctr"/>
            <a:endParaRPr lang="en-AU" dirty="0">
              <a:solidFill>
                <a:schemeClr val="bg1"/>
              </a:solidFill>
            </a:endParaRPr>
          </a:p>
          <a:p>
            <a:pPr algn="ctr"/>
            <a:endParaRPr lang="en-AU" dirty="0">
              <a:solidFill>
                <a:schemeClr val="bg1"/>
              </a:solidFill>
            </a:endParaRPr>
          </a:p>
          <a:p>
            <a:pPr algn="ctr"/>
            <a:endParaRPr lang="en-AU" sz="3150" dirty="0">
              <a:solidFill>
                <a:schemeClr val="bg1"/>
              </a:solidFill>
            </a:endParaRPr>
          </a:p>
        </p:txBody>
      </p:sp>
      <p:pic>
        <p:nvPicPr>
          <p:cNvPr id="3" name="Picture 2">
            <a:extLst>
              <a:ext uri="{FF2B5EF4-FFF2-40B4-BE49-F238E27FC236}">
                <a16:creationId xmlns:a16="http://schemas.microsoft.com/office/drawing/2014/main" id="{A89BB845-459D-4D25-8A04-4CA951891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422" y="942132"/>
            <a:ext cx="3661636" cy="4914239"/>
          </a:xfrm>
          <a:prstGeom prst="rect">
            <a:avLst/>
          </a:prstGeom>
        </p:spPr>
      </p:pic>
    </p:spTree>
    <p:extLst>
      <p:ext uri="{BB962C8B-B14F-4D97-AF65-F5344CB8AC3E}">
        <p14:creationId xmlns:p14="http://schemas.microsoft.com/office/powerpoint/2010/main" val="64456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1345818" y="1197572"/>
            <a:ext cx="6512522" cy="507831"/>
          </a:xfrm>
          <a:prstGeom prst="rect">
            <a:avLst/>
          </a:prstGeom>
          <a:noFill/>
        </p:spPr>
        <p:txBody>
          <a:bodyPr wrap="square" rtlCol="0">
            <a:spAutoFit/>
          </a:bodyPr>
          <a:lstStyle/>
          <a:p>
            <a:pPr algn="ctr"/>
            <a:r>
              <a:rPr lang="en-AU" sz="2700" b="1" i="1" dirty="0">
                <a:solidFill>
                  <a:schemeClr val="bg1"/>
                </a:solidFill>
              </a:rPr>
              <a:t>ACT Home Buyers Concession</a:t>
            </a:r>
          </a:p>
        </p:txBody>
      </p:sp>
      <p:sp>
        <p:nvSpPr>
          <p:cNvPr id="4" name="TextBox 3">
            <a:extLst>
              <a:ext uri="{FF2B5EF4-FFF2-40B4-BE49-F238E27FC236}">
                <a16:creationId xmlns:a16="http://schemas.microsoft.com/office/drawing/2014/main" id="{0ED43B06-4070-4B36-AEFC-DF7ABBB1C98A}"/>
              </a:ext>
            </a:extLst>
          </p:cNvPr>
          <p:cNvSpPr txBox="1"/>
          <p:nvPr/>
        </p:nvSpPr>
        <p:spPr>
          <a:xfrm>
            <a:off x="274148" y="2229709"/>
            <a:ext cx="8595704" cy="3716402"/>
          </a:xfrm>
          <a:prstGeom prst="rect">
            <a:avLst/>
          </a:prstGeom>
          <a:noFill/>
        </p:spPr>
        <p:txBody>
          <a:bodyPr wrap="square" rtlCol="0">
            <a:spAutoFit/>
          </a:bodyPr>
          <a:lstStyle/>
          <a:p>
            <a:pPr algn="ctr"/>
            <a:endParaRPr lang="en-AU" sz="3150" b="1" i="1" dirty="0">
              <a:solidFill>
                <a:schemeClr val="bg1"/>
              </a:solidFill>
            </a:endParaRPr>
          </a:p>
          <a:p>
            <a:pPr marL="257175" indent="-257175">
              <a:buFont typeface="Arial" panose="020B0604020202020204" pitchFamily="34" charset="0"/>
              <a:buChar char="•"/>
            </a:pPr>
            <a:r>
              <a:rPr lang="en-AU" dirty="0">
                <a:solidFill>
                  <a:schemeClr val="bg1"/>
                </a:solidFill>
              </a:rPr>
              <a:t>All Buyers of the home must be 18 years old</a:t>
            </a:r>
          </a:p>
          <a:p>
            <a:pPr marL="257175" indent="-257175">
              <a:buFont typeface="Arial" panose="020B0604020202020204" pitchFamily="34" charset="0"/>
              <a:buChar char="•"/>
            </a:pPr>
            <a:r>
              <a:rPr lang="en-AU" dirty="0">
                <a:solidFill>
                  <a:schemeClr val="bg1"/>
                </a:solidFill>
              </a:rPr>
              <a:t>Total gross income of all buyers to be under $160,000 (additional $3,300 per dependant)</a:t>
            </a:r>
          </a:p>
          <a:p>
            <a:pPr marL="257175" indent="-257175">
              <a:buFont typeface="Arial" panose="020B0604020202020204" pitchFamily="34" charset="0"/>
              <a:buChar char="•"/>
            </a:pPr>
            <a:r>
              <a:rPr lang="en-AU" dirty="0">
                <a:solidFill>
                  <a:schemeClr val="bg1"/>
                </a:solidFill>
              </a:rPr>
              <a:t>All buyers including their partner must not have owned any other properties in the last 2 years</a:t>
            </a:r>
          </a:p>
          <a:p>
            <a:pPr marL="257175" indent="-257175">
              <a:buFont typeface="Arial" panose="020B0604020202020204" pitchFamily="34" charset="0"/>
              <a:buChar char="•"/>
            </a:pPr>
            <a:r>
              <a:rPr lang="en-AU" dirty="0">
                <a:solidFill>
                  <a:schemeClr val="bg1"/>
                </a:solidFill>
              </a:rPr>
              <a:t>At least one buyer must live in the home continuously for at least one year, starting within 12 months of settlement or completion of construction</a:t>
            </a:r>
          </a:p>
          <a:p>
            <a:pPr marL="257175" indent="-257175">
              <a:buFont typeface="Arial" panose="020B0604020202020204" pitchFamily="34" charset="0"/>
              <a:buChar char="•"/>
            </a:pPr>
            <a:endParaRPr lang="en-AU" dirty="0">
              <a:solidFill>
                <a:schemeClr val="bg1"/>
              </a:solidFill>
            </a:endParaRPr>
          </a:p>
          <a:p>
            <a:pPr marL="257175" indent="-257175">
              <a:buFont typeface="Arial" panose="020B0604020202020204" pitchFamily="34" charset="0"/>
              <a:buChar char="•"/>
            </a:pPr>
            <a:r>
              <a:rPr lang="en-AU" dirty="0">
                <a:solidFill>
                  <a:schemeClr val="bg1"/>
                </a:solidFill>
              </a:rPr>
              <a:t>NO PRICE RESTRICTIONS</a:t>
            </a:r>
          </a:p>
          <a:p>
            <a:pPr marL="214313" indent="-214313">
              <a:buFontTx/>
              <a:buChar char="-"/>
            </a:pPr>
            <a:endParaRPr lang="en-AU" sz="1050" dirty="0">
              <a:solidFill>
                <a:schemeClr val="bg1"/>
              </a:solidFill>
            </a:endParaRPr>
          </a:p>
          <a:p>
            <a:pPr algn="ctr"/>
            <a:endParaRPr lang="en-AU" sz="3150" dirty="0">
              <a:solidFill>
                <a:schemeClr val="bg1"/>
              </a:solidFill>
            </a:endParaRPr>
          </a:p>
        </p:txBody>
      </p:sp>
    </p:spTree>
    <p:extLst>
      <p:ext uri="{BB962C8B-B14F-4D97-AF65-F5344CB8AC3E}">
        <p14:creationId xmlns:p14="http://schemas.microsoft.com/office/powerpoint/2010/main" val="24163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1345818" y="1197572"/>
            <a:ext cx="6512522" cy="507831"/>
          </a:xfrm>
          <a:prstGeom prst="rect">
            <a:avLst/>
          </a:prstGeom>
          <a:noFill/>
        </p:spPr>
        <p:txBody>
          <a:bodyPr wrap="square" rtlCol="0">
            <a:spAutoFit/>
          </a:bodyPr>
          <a:lstStyle/>
          <a:p>
            <a:pPr algn="ctr"/>
            <a:r>
              <a:rPr lang="en-AU" sz="2700" b="1" i="1" dirty="0">
                <a:solidFill>
                  <a:schemeClr val="bg1"/>
                </a:solidFill>
              </a:rPr>
              <a:t>NSW Home Buyers Concession</a:t>
            </a:r>
          </a:p>
        </p:txBody>
      </p:sp>
      <p:sp>
        <p:nvSpPr>
          <p:cNvPr id="4" name="TextBox 3">
            <a:extLst>
              <a:ext uri="{FF2B5EF4-FFF2-40B4-BE49-F238E27FC236}">
                <a16:creationId xmlns:a16="http://schemas.microsoft.com/office/drawing/2014/main" id="{0ED43B06-4070-4B36-AEFC-DF7ABBB1C98A}"/>
              </a:ext>
            </a:extLst>
          </p:cNvPr>
          <p:cNvSpPr txBox="1"/>
          <p:nvPr/>
        </p:nvSpPr>
        <p:spPr>
          <a:xfrm>
            <a:off x="274148" y="2229709"/>
            <a:ext cx="8595704" cy="3993401"/>
          </a:xfrm>
          <a:prstGeom prst="rect">
            <a:avLst/>
          </a:prstGeom>
          <a:noFill/>
        </p:spPr>
        <p:txBody>
          <a:bodyPr wrap="square" rtlCol="0">
            <a:spAutoFit/>
          </a:bodyPr>
          <a:lstStyle/>
          <a:p>
            <a:pPr algn="ctr"/>
            <a:endParaRPr lang="en-AU" sz="3150" b="1" i="1" dirty="0">
              <a:solidFill>
                <a:schemeClr val="bg1"/>
              </a:solidFill>
            </a:endParaRPr>
          </a:p>
          <a:p>
            <a:pPr marL="257175" indent="-257175">
              <a:buFont typeface="Arial" panose="020B0604020202020204" pitchFamily="34" charset="0"/>
              <a:buChar char="•"/>
            </a:pPr>
            <a:r>
              <a:rPr lang="en-AU" dirty="0">
                <a:solidFill>
                  <a:schemeClr val="bg1"/>
                </a:solidFill>
              </a:rPr>
              <a:t>All Buyers of the home must be 18 years old</a:t>
            </a:r>
          </a:p>
          <a:p>
            <a:pPr marL="257175" indent="-257175">
              <a:buFont typeface="Arial" panose="020B0604020202020204" pitchFamily="34" charset="0"/>
              <a:buChar char="•"/>
            </a:pPr>
            <a:r>
              <a:rPr lang="en-AU" dirty="0">
                <a:solidFill>
                  <a:schemeClr val="bg1"/>
                </a:solidFill>
              </a:rPr>
              <a:t>No Income Threshold</a:t>
            </a:r>
          </a:p>
          <a:p>
            <a:pPr marL="257175" indent="-257175">
              <a:buFont typeface="Arial" panose="020B0604020202020204" pitchFamily="34" charset="0"/>
              <a:buChar char="•"/>
            </a:pPr>
            <a:r>
              <a:rPr lang="en-AU" dirty="0">
                <a:solidFill>
                  <a:schemeClr val="bg1"/>
                </a:solidFill>
              </a:rPr>
              <a:t>All buyers including their partner must not have owned any property before</a:t>
            </a:r>
          </a:p>
          <a:p>
            <a:pPr marL="257175" indent="-257175">
              <a:buFont typeface="Arial" panose="020B0604020202020204" pitchFamily="34" charset="0"/>
              <a:buChar char="•"/>
            </a:pPr>
            <a:r>
              <a:rPr lang="en-AU" dirty="0">
                <a:solidFill>
                  <a:schemeClr val="bg1"/>
                </a:solidFill>
              </a:rPr>
              <a:t>At least one buyer must live in the home continuously for at least 6 months, starting within 12 months of settlement or completion of construction</a:t>
            </a:r>
          </a:p>
          <a:p>
            <a:pPr marL="257175" indent="-257175">
              <a:buFont typeface="Arial" panose="020B0604020202020204" pitchFamily="34" charset="0"/>
              <a:buChar char="•"/>
            </a:pPr>
            <a:endParaRPr lang="en-AU" dirty="0">
              <a:solidFill>
                <a:schemeClr val="bg1"/>
              </a:solidFill>
            </a:endParaRPr>
          </a:p>
          <a:p>
            <a:pPr marL="257175" indent="-257175">
              <a:buFont typeface="Arial" panose="020B0604020202020204" pitchFamily="34" charset="0"/>
              <a:buChar char="•"/>
            </a:pPr>
            <a:r>
              <a:rPr lang="en-AU" dirty="0">
                <a:solidFill>
                  <a:schemeClr val="bg1"/>
                </a:solidFill>
              </a:rPr>
              <a:t>House – No Stamp Duty up to $650,000 and concessional stamp duty between $650,000 - $800,000</a:t>
            </a:r>
          </a:p>
          <a:p>
            <a:pPr marL="257175" indent="-257175">
              <a:buFont typeface="Arial" panose="020B0604020202020204" pitchFamily="34" charset="0"/>
              <a:buChar char="•"/>
            </a:pPr>
            <a:r>
              <a:rPr lang="en-AU" dirty="0">
                <a:solidFill>
                  <a:schemeClr val="bg1"/>
                </a:solidFill>
              </a:rPr>
              <a:t>Land – No Stamp Duty up to $350,000 and concessional stamp duty between $350,000 - $450,000</a:t>
            </a:r>
          </a:p>
          <a:p>
            <a:pPr marL="214313" indent="-214313">
              <a:buFontTx/>
              <a:buChar char="-"/>
            </a:pPr>
            <a:endParaRPr lang="en-AU" sz="1050" dirty="0">
              <a:solidFill>
                <a:schemeClr val="bg1"/>
              </a:solidFill>
            </a:endParaRPr>
          </a:p>
          <a:p>
            <a:pPr algn="ctr"/>
            <a:endParaRPr lang="en-AU" sz="3150" dirty="0">
              <a:solidFill>
                <a:schemeClr val="bg1"/>
              </a:solidFill>
            </a:endParaRPr>
          </a:p>
        </p:txBody>
      </p:sp>
    </p:spTree>
    <p:extLst>
      <p:ext uri="{BB962C8B-B14F-4D97-AF65-F5344CB8AC3E}">
        <p14:creationId xmlns:p14="http://schemas.microsoft.com/office/powerpoint/2010/main" val="363975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1345818" y="1197572"/>
            <a:ext cx="6512522" cy="923330"/>
          </a:xfrm>
          <a:prstGeom prst="rect">
            <a:avLst/>
          </a:prstGeom>
          <a:noFill/>
        </p:spPr>
        <p:txBody>
          <a:bodyPr wrap="square" rtlCol="0">
            <a:spAutoFit/>
          </a:bodyPr>
          <a:lstStyle/>
          <a:p>
            <a:pPr algn="ctr"/>
            <a:r>
              <a:rPr lang="en-AU" sz="2700" b="1" i="1" dirty="0">
                <a:solidFill>
                  <a:schemeClr val="bg1"/>
                </a:solidFill>
              </a:rPr>
              <a:t>NSW First Home Owner Grant - $10,000</a:t>
            </a:r>
          </a:p>
        </p:txBody>
      </p:sp>
      <p:sp>
        <p:nvSpPr>
          <p:cNvPr id="4" name="TextBox 3">
            <a:extLst>
              <a:ext uri="{FF2B5EF4-FFF2-40B4-BE49-F238E27FC236}">
                <a16:creationId xmlns:a16="http://schemas.microsoft.com/office/drawing/2014/main" id="{0ED43B06-4070-4B36-AEFC-DF7ABBB1C98A}"/>
              </a:ext>
            </a:extLst>
          </p:cNvPr>
          <p:cNvSpPr txBox="1"/>
          <p:nvPr/>
        </p:nvSpPr>
        <p:spPr>
          <a:xfrm>
            <a:off x="274148" y="2229709"/>
            <a:ext cx="8595704" cy="3716402"/>
          </a:xfrm>
          <a:prstGeom prst="rect">
            <a:avLst/>
          </a:prstGeom>
          <a:noFill/>
        </p:spPr>
        <p:txBody>
          <a:bodyPr wrap="square" rtlCol="0">
            <a:spAutoFit/>
          </a:bodyPr>
          <a:lstStyle/>
          <a:p>
            <a:pPr algn="ctr"/>
            <a:endParaRPr lang="en-AU" sz="3150" b="1" i="1" dirty="0">
              <a:solidFill>
                <a:schemeClr val="bg1"/>
              </a:solidFill>
            </a:endParaRPr>
          </a:p>
          <a:p>
            <a:pPr marL="257175" indent="-257175">
              <a:buFont typeface="Arial" panose="020B0604020202020204" pitchFamily="34" charset="0"/>
              <a:buChar char="•"/>
            </a:pPr>
            <a:r>
              <a:rPr lang="en-AU" dirty="0">
                <a:solidFill>
                  <a:schemeClr val="bg1"/>
                </a:solidFill>
              </a:rPr>
              <a:t>All Buyers of the home must be 18 years old</a:t>
            </a:r>
          </a:p>
          <a:p>
            <a:pPr marL="257175" indent="-257175">
              <a:buFont typeface="Arial" panose="020B0604020202020204" pitchFamily="34" charset="0"/>
              <a:buChar char="•"/>
            </a:pPr>
            <a:r>
              <a:rPr lang="en-AU" dirty="0">
                <a:solidFill>
                  <a:schemeClr val="bg1"/>
                </a:solidFill>
              </a:rPr>
              <a:t>No Income Threshold</a:t>
            </a:r>
          </a:p>
          <a:p>
            <a:pPr marL="257175" indent="-257175">
              <a:buFont typeface="Arial" panose="020B0604020202020204" pitchFamily="34" charset="0"/>
              <a:buChar char="•"/>
            </a:pPr>
            <a:r>
              <a:rPr lang="en-AU" dirty="0">
                <a:solidFill>
                  <a:schemeClr val="bg1"/>
                </a:solidFill>
              </a:rPr>
              <a:t>All buyers including their partner must not have owned any property before</a:t>
            </a:r>
          </a:p>
          <a:p>
            <a:pPr marL="257175" indent="-257175">
              <a:buFont typeface="Arial" panose="020B0604020202020204" pitchFamily="34" charset="0"/>
              <a:buChar char="•"/>
            </a:pPr>
            <a:r>
              <a:rPr lang="en-AU" dirty="0">
                <a:solidFill>
                  <a:schemeClr val="bg1"/>
                </a:solidFill>
              </a:rPr>
              <a:t>At least one buyer must live in the home continuously for at least 6 months, starting within 12 months of settlement or completion of construction</a:t>
            </a:r>
          </a:p>
          <a:p>
            <a:pPr marL="257175" indent="-257175">
              <a:buFont typeface="Arial" panose="020B0604020202020204" pitchFamily="34" charset="0"/>
              <a:buChar char="•"/>
            </a:pPr>
            <a:r>
              <a:rPr lang="en-AU" dirty="0">
                <a:solidFill>
                  <a:schemeClr val="bg1"/>
                </a:solidFill>
              </a:rPr>
              <a:t>ONLY available on new properties</a:t>
            </a:r>
          </a:p>
          <a:p>
            <a:pPr marL="257175" indent="-257175">
              <a:buFont typeface="Arial" panose="020B0604020202020204" pitchFamily="34" charset="0"/>
              <a:buChar char="•"/>
            </a:pPr>
            <a:endParaRPr lang="en-AU" dirty="0">
              <a:solidFill>
                <a:schemeClr val="bg1"/>
              </a:solidFill>
            </a:endParaRPr>
          </a:p>
          <a:p>
            <a:pPr marL="257175" indent="-257175">
              <a:buFont typeface="Arial" panose="020B0604020202020204" pitchFamily="34" charset="0"/>
              <a:buChar char="•"/>
            </a:pPr>
            <a:r>
              <a:rPr lang="en-AU" dirty="0">
                <a:solidFill>
                  <a:schemeClr val="bg1"/>
                </a:solidFill>
              </a:rPr>
              <a:t>House – No more than $600,000</a:t>
            </a:r>
          </a:p>
          <a:p>
            <a:pPr marL="257175" indent="-257175">
              <a:buFont typeface="Arial" panose="020B0604020202020204" pitchFamily="34" charset="0"/>
              <a:buChar char="•"/>
            </a:pPr>
            <a:r>
              <a:rPr lang="en-AU" dirty="0">
                <a:solidFill>
                  <a:schemeClr val="bg1"/>
                </a:solidFill>
              </a:rPr>
              <a:t>Land &amp; Build Contract – No more than $750,000 combined</a:t>
            </a:r>
          </a:p>
          <a:p>
            <a:pPr marL="214313" indent="-214313">
              <a:buFontTx/>
              <a:buChar char="-"/>
            </a:pPr>
            <a:endParaRPr lang="en-AU" sz="1050" dirty="0">
              <a:solidFill>
                <a:schemeClr val="bg1"/>
              </a:solidFill>
            </a:endParaRPr>
          </a:p>
          <a:p>
            <a:pPr algn="ctr"/>
            <a:endParaRPr lang="en-AU" sz="3150" dirty="0">
              <a:solidFill>
                <a:schemeClr val="bg1"/>
              </a:solidFill>
            </a:endParaRPr>
          </a:p>
        </p:txBody>
      </p:sp>
    </p:spTree>
    <p:extLst>
      <p:ext uri="{BB962C8B-B14F-4D97-AF65-F5344CB8AC3E}">
        <p14:creationId xmlns:p14="http://schemas.microsoft.com/office/powerpoint/2010/main" val="46871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57212" y="3140968"/>
            <a:ext cx="7903219" cy="852653"/>
          </a:xfrm>
        </p:spPr>
        <p:txBody>
          <a:bodyPr/>
          <a:lstStyle/>
          <a:p>
            <a:r>
              <a:rPr lang="en-AU" sz="3600" dirty="0">
                <a:solidFill>
                  <a:srgbClr val="717278"/>
                </a:solidFill>
                <a:latin typeface="Arial" panose="020B0604020202020204" pitchFamily="34" charset="0"/>
              </a:rPr>
              <a:t>Step 1: Saving a Deposit</a:t>
            </a:r>
          </a:p>
        </p:txBody>
      </p:sp>
    </p:spTree>
    <p:extLst>
      <p:ext uri="{BB962C8B-B14F-4D97-AF65-F5344CB8AC3E}">
        <p14:creationId xmlns:p14="http://schemas.microsoft.com/office/powerpoint/2010/main" val="1894631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5B2B7-D4AC-4517-B524-2AEE8175E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 y="857250"/>
            <a:ext cx="9141291" cy="5143500"/>
          </a:xfrm>
          <a:prstGeom prst="rect">
            <a:avLst/>
          </a:prstGeom>
        </p:spPr>
      </p:pic>
      <p:sp>
        <p:nvSpPr>
          <p:cNvPr id="9" name="TextBox 8">
            <a:extLst>
              <a:ext uri="{FF2B5EF4-FFF2-40B4-BE49-F238E27FC236}">
                <a16:creationId xmlns:a16="http://schemas.microsoft.com/office/drawing/2014/main" id="{78B37C4B-9CC4-4ED5-AD04-EF3D6E22EC11}"/>
              </a:ext>
            </a:extLst>
          </p:cNvPr>
          <p:cNvSpPr txBox="1"/>
          <p:nvPr/>
        </p:nvSpPr>
        <p:spPr>
          <a:xfrm>
            <a:off x="1345818" y="1197571"/>
            <a:ext cx="6512522" cy="496290"/>
          </a:xfrm>
          <a:prstGeom prst="rect">
            <a:avLst/>
          </a:prstGeom>
          <a:noFill/>
        </p:spPr>
        <p:txBody>
          <a:bodyPr wrap="square" rtlCol="0">
            <a:spAutoFit/>
          </a:bodyPr>
          <a:lstStyle/>
          <a:p>
            <a:pPr algn="ctr"/>
            <a:r>
              <a:rPr lang="en-AU" sz="2625" dirty="0">
                <a:solidFill>
                  <a:schemeClr val="bg1"/>
                </a:solidFill>
              </a:rPr>
              <a:t>The Next Step</a:t>
            </a:r>
          </a:p>
        </p:txBody>
      </p:sp>
      <p:sp>
        <p:nvSpPr>
          <p:cNvPr id="4" name="TextBox 3">
            <a:extLst>
              <a:ext uri="{FF2B5EF4-FFF2-40B4-BE49-F238E27FC236}">
                <a16:creationId xmlns:a16="http://schemas.microsoft.com/office/drawing/2014/main" id="{0ED43B06-4070-4B36-AEFC-DF7ABBB1C98A}"/>
              </a:ext>
            </a:extLst>
          </p:cNvPr>
          <p:cNvSpPr txBox="1"/>
          <p:nvPr/>
        </p:nvSpPr>
        <p:spPr>
          <a:xfrm>
            <a:off x="274148" y="2229709"/>
            <a:ext cx="8595704" cy="3970318"/>
          </a:xfrm>
          <a:prstGeom prst="rect">
            <a:avLst/>
          </a:prstGeom>
          <a:noFill/>
        </p:spPr>
        <p:txBody>
          <a:bodyPr wrap="square" rtlCol="0">
            <a:spAutoFit/>
          </a:bodyPr>
          <a:lstStyle/>
          <a:p>
            <a:pPr algn="ctr"/>
            <a:r>
              <a:rPr lang="en-AU" sz="3150" dirty="0">
                <a:solidFill>
                  <a:schemeClr val="bg1"/>
                </a:solidFill>
              </a:rPr>
              <a:t>Get in touch with us to talk about your home loan options:</a:t>
            </a:r>
          </a:p>
          <a:p>
            <a:pPr algn="ctr"/>
            <a:endParaRPr lang="en-AU" sz="3150" i="1" dirty="0">
              <a:solidFill>
                <a:schemeClr val="bg1"/>
              </a:solidFill>
            </a:endParaRPr>
          </a:p>
          <a:p>
            <a:pPr algn="ctr"/>
            <a:r>
              <a:rPr lang="en-AU" sz="3150" i="1" dirty="0">
                <a:solidFill>
                  <a:schemeClr val="bg1"/>
                </a:solidFill>
              </a:rPr>
              <a:t>Nitish Kumar</a:t>
            </a:r>
          </a:p>
          <a:p>
            <a:pPr algn="ctr"/>
            <a:r>
              <a:rPr lang="en-AU" sz="3150" i="1" dirty="0">
                <a:solidFill>
                  <a:schemeClr val="bg1"/>
                </a:solidFill>
              </a:rPr>
              <a:t>0412 136 603</a:t>
            </a:r>
          </a:p>
          <a:p>
            <a:pPr algn="ctr"/>
            <a:r>
              <a:rPr lang="en-AU" sz="3150" i="1" dirty="0">
                <a:solidFill>
                  <a:schemeClr val="bg1"/>
                </a:solidFill>
                <a:hlinkClick r:id="rId3"/>
              </a:rPr>
              <a:t>Nitish.kumar@loanmarket.com.au</a:t>
            </a:r>
            <a:endParaRPr lang="en-AU" sz="3150" i="1" dirty="0">
              <a:solidFill>
                <a:schemeClr val="bg1"/>
              </a:solidFill>
            </a:endParaRPr>
          </a:p>
          <a:p>
            <a:pPr algn="ctr"/>
            <a:r>
              <a:rPr lang="en-AU" sz="3150" i="1" dirty="0">
                <a:solidFill>
                  <a:schemeClr val="bg1"/>
                </a:solidFill>
              </a:rPr>
              <a:t>www.loanmarket.com.au/Nitish-kumar</a:t>
            </a:r>
            <a:endParaRPr lang="en-AU" sz="1875" i="1" dirty="0">
              <a:solidFill>
                <a:schemeClr val="bg1"/>
              </a:solidFill>
            </a:endParaRPr>
          </a:p>
          <a:p>
            <a:pPr algn="ctr"/>
            <a:endParaRPr lang="en-AU" sz="3150" dirty="0">
              <a:solidFill>
                <a:schemeClr val="bg1"/>
              </a:solidFill>
            </a:endParaRPr>
          </a:p>
        </p:txBody>
      </p:sp>
    </p:spTree>
    <p:extLst>
      <p:ext uri="{BB962C8B-B14F-4D97-AF65-F5344CB8AC3E}">
        <p14:creationId xmlns:p14="http://schemas.microsoft.com/office/powerpoint/2010/main" val="33989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3600" dirty="0">
                <a:solidFill>
                  <a:srgbClr val="717278"/>
                </a:solidFill>
                <a:latin typeface="Arial" panose="020B0604020202020204" pitchFamily="34" charset="0"/>
              </a:rPr>
              <a:t>Beware the Lifestyle Creep!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1496">
            <a:off x="5868143" y="1893112"/>
            <a:ext cx="2538282" cy="3384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ontent Placeholder 3"/>
          <p:cNvSpPr>
            <a:spLocks noGrp="1"/>
          </p:cNvSpPr>
          <p:nvPr>
            <p:ph sz="quarter" idx="12"/>
          </p:nvPr>
        </p:nvSpPr>
        <p:spPr>
          <a:xfrm>
            <a:off x="557213" y="1620000"/>
            <a:ext cx="5039947" cy="4321175"/>
          </a:xfrm>
        </p:spPr>
        <p:txBody>
          <a:bodyPr>
            <a:normAutofit/>
          </a:bodyPr>
          <a:lstStyle/>
          <a:p>
            <a:endParaRPr lang="en-US" sz="2400" dirty="0">
              <a:solidFill>
                <a:schemeClr val="bg2"/>
              </a:solidFill>
            </a:endParaRPr>
          </a:p>
          <a:p>
            <a:r>
              <a:rPr lang="en-US" sz="2400" dirty="0">
                <a:solidFill>
                  <a:schemeClr val="bg2"/>
                </a:solidFill>
              </a:rPr>
              <a:t>The unnoticed accumulation of extra (and recurring) purchases to match growth of income…</a:t>
            </a:r>
          </a:p>
          <a:p>
            <a:endParaRPr lang="en-US" sz="2400" dirty="0">
              <a:solidFill>
                <a:schemeClr val="bg2"/>
              </a:solidFill>
            </a:endParaRPr>
          </a:p>
          <a:p>
            <a:r>
              <a:rPr lang="en-US" sz="2400" dirty="0">
                <a:solidFill>
                  <a:schemeClr val="bg2"/>
                </a:solidFill>
              </a:rPr>
              <a:t>…but these purchases bring little or no lasting joy.</a:t>
            </a:r>
          </a:p>
        </p:txBody>
      </p:sp>
    </p:spTree>
    <p:extLst>
      <p:ext uri="{BB962C8B-B14F-4D97-AF65-F5344CB8AC3E}">
        <p14:creationId xmlns:p14="http://schemas.microsoft.com/office/powerpoint/2010/main" val="415723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B70CE-F4BC-4B6F-A663-B479B5E51611}" type="slidenum">
              <a:rPr lang="en-AU" smtClean="0"/>
              <a:pPr/>
              <a:t>5</a:t>
            </a:fld>
            <a:endParaRPr lang="en-AU"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rot="5400000">
            <a:off x="1462930" y="62622"/>
            <a:ext cx="5832000" cy="7822772"/>
          </a:xfrm>
          <a:prstGeom prst="rect">
            <a:avLst/>
          </a:prstGeom>
        </p:spPr>
      </p:pic>
      <p:sp>
        <p:nvSpPr>
          <p:cNvPr id="7" name="Text Placeholder 4"/>
          <p:cNvSpPr>
            <a:spLocks noGrp="1"/>
          </p:cNvSpPr>
          <p:nvPr>
            <p:ph type="body" sz="quarter" idx="13"/>
          </p:nvPr>
        </p:nvSpPr>
        <p:spPr>
          <a:xfrm>
            <a:off x="557213" y="506116"/>
            <a:ext cx="6580072" cy="852653"/>
          </a:xfrm>
        </p:spPr>
        <p:txBody>
          <a:bodyPr/>
          <a:lstStyle/>
          <a:p>
            <a:r>
              <a:rPr lang="en-AU" sz="3200" dirty="0">
                <a:solidFill>
                  <a:srgbClr val="717278"/>
                </a:solidFill>
                <a:latin typeface="Arial" panose="020B0604020202020204" pitchFamily="34" charset="0"/>
              </a:rPr>
              <a:t>Savings with the Lifestyle Creep</a:t>
            </a:r>
          </a:p>
        </p:txBody>
      </p:sp>
    </p:spTree>
    <p:extLst>
      <p:ext uri="{BB962C8B-B14F-4D97-AF65-F5344CB8AC3E}">
        <p14:creationId xmlns:p14="http://schemas.microsoft.com/office/powerpoint/2010/main" val="310348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B70CE-F4BC-4B6F-A663-B479B5E51611}" type="slidenum">
              <a:rPr lang="en-AU" smtClean="0"/>
              <a:pPr/>
              <a:t>6</a:t>
            </a:fld>
            <a:endParaRPr lang="en-AU"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rot="16200000">
            <a:off x="1561037" y="30614"/>
            <a:ext cx="5832000" cy="7822772"/>
          </a:xfrm>
          <a:prstGeom prst="rect">
            <a:avLst/>
          </a:prstGeom>
        </p:spPr>
      </p:pic>
      <p:sp>
        <p:nvSpPr>
          <p:cNvPr id="7" name="Text Placeholder 4"/>
          <p:cNvSpPr>
            <a:spLocks noGrp="1"/>
          </p:cNvSpPr>
          <p:nvPr>
            <p:ph type="body" sz="quarter" idx="13"/>
          </p:nvPr>
        </p:nvSpPr>
        <p:spPr>
          <a:xfrm>
            <a:off x="557213" y="506116"/>
            <a:ext cx="6580072" cy="852653"/>
          </a:xfrm>
        </p:spPr>
        <p:txBody>
          <a:bodyPr/>
          <a:lstStyle/>
          <a:p>
            <a:r>
              <a:rPr lang="en-AU" sz="3600" dirty="0">
                <a:solidFill>
                  <a:srgbClr val="717278"/>
                </a:solidFill>
                <a:latin typeface="Arial" panose="020B0604020202020204" pitchFamily="34" charset="0"/>
              </a:rPr>
              <a:t>Less creep, more savings</a:t>
            </a:r>
          </a:p>
        </p:txBody>
      </p:sp>
    </p:spTree>
    <p:extLst>
      <p:ext uri="{BB962C8B-B14F-4D97-AF65-F5344CB8AC3E}">
        <p14:creationId xmlns:p14="http://schemas.microsoft.com/office/powerpoint/2010/main" val="166939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3600" dirty="0">
                <a:solidFill>
                  <a:srgbClr val="717278"/>
                </a:solidFill>
                <a:latin typeface="Arial" panose="020B0604020202020204" pitchFamily="34" charset="0"/>
              </a:rPr>
              <a:t>Goals, values, coffee &amp; Serina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219"/>
          <a:stretch/>
        </p:blipFill>
        <p:spPr>
          <a:xfrm rot="622116">
            <a:off x="6051805" y="1789430"/>
            <a:ext cx="2664296" cy="3082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290" r="18305"/>
          <a:stretch/>
        </p:blipFill>
        <p:spPr>
          <a:xfrm>
            <a:off x="3357684" y="3952619"/>
            <a:ext cx="2592288" cy="22684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https://scontent-syd2-1.xx.fbcdn.net/v/t34.0-12/22472796_1487592847987221_634344268_n.jpg?oh=4e6ac5cc1baaeeb9375ee7293782cef6&amp;oe=59E36393"/>
          <p:cNvPicPr>
            <a:picLocks noChangeAspect="1" noChangeArrowheads="1"/>
          </p:cNvPicPr>
          <p:nvPr/>
        </p:nvPicPr>
        <p:blipFill rotWithShape="1">
          <a:blip r:embed="rId5">
            <a:extLst>
              <a:ext uri="{28A0092B-C50C-407E-A947-70E740481C1C}">
                <a14:useLocalDpi xmlns:a14="http://schemas.microsoft.com/office/drawing/2010/main" val="0"/>
              </a:ext>
            </a:extLst>
          </a:blip>
          <a:srcRect t="8474"/>
          <a:stretch/>
        </p:blipFill>
        <p:spPr bwMode="auto">
          <a:xfrm>
            <a:off x="771567" y="1933411"/>
            <a:ext cx="2552623" cy="27948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522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The First Home Super Saver Scheme</a:t>
            </a:r>
          </a:p>
        </p:txBody>
      </p:sp>
      <p:sp>
        <p:nvSpPr>
          <p:cNvPr id="6" name="Content Placeholder 3"/>
          <p:cNvSpPr>
            <a:spLocks noGrp="1"/>
          </p:cNvSpPr>
          <p:nvPr>
            <p:ph sz="quarter" idx="12"/>
          </p:nvPr>
        </p:nvSpPr>
        <p:spPr>
          <a:xfrm>
            <a:off x="557213" y="1620000"/>
            <a:ext cx="7903219" cy="4689320"/>
          </a:xfrm>
        </p:spPr>
        <p:txBody>
          <a:bodyPr>
            <a:normAutofit/>
          </a:bodyPr>
          <a:lstStyle/>
          <a:p>
            <a:r>
              <a:rPr lang="en-US" sz="2400" dirty="0">
                <a:solidFill>
                  <a:schemeClr val="bg2"/>
                </a:solidFill>
              </a:rPr>
              <a:t>…formerly known as the Financial Planner Full Employment Act 2017.</a:t>
            </a:r>
          </a:p>
          <a:p>
            <a:endParaRPr lang="en-US" sz="2400" dirty="0">
              <a:solidFill>
                <a:schemeClr val="bg2"/>
              </a:solidFill>
            </a:endParaRPr>
          </a:p>
          <a:p>
            <a:r>
              <a:rPr lang="en-US" sz="2400" dirty="0">
                <a:solidFill>
                  <a:schemeClr val="bg2"/>
                </a:solidFill>
              </a:rPr>
              <a:t>Withdraw </a:t>
            </a:r>
            <a:r>
              <a:rPr lang="en-US" sz="2400" u="sng" dirty="0">
                <a:solidFill>
                  <a:schemeClr val="bg2"/>
                </a:solidFill>
              </a:rPr>
              <a:t>extra, voluntary</a:t>
            </a:r>
            <a:r>
              <a:rPr lang="en-US" sz="2400" dirty="0">
                <a:solidFill>
                  <a:schemeClr val="bg2"/>
                </a:solidFill>
              </a:rPr>
              <a:t> super contributions</a:t>
            </a:r>
          </a:p>
          <a:p>
            <a:endParaRPr lang="en-US" sz="2400" dirty="0">
              <a:solidFill>
                <a:schemeClr val="bg2"/>
              </a:solidFill>
            </a:endParaRPr>
          </a:p>
          <a:p>
            <a:r>
              <a:rPr lang="en-US" sz="2400" dirty="0">
                <a:solidFill>
                  <a:schemeClr val="bg2"/>
                </a:solidFill>
              </a:rPr>
              <a:t>To fund the purchase of a first home</a:t>
            </a:r>
          </a:p>
          <a:p>
            <a:r>
              <a:rPr lang="en-US" sz="1600" dirty="0">
                <a:solidFill>
                  <a:schemeClr val="bg2"/>
                </a:solidFill>
              </a:rPr>
              <a:t>(but not eligible if you’ve ever owned any property)</a:t>
            </a:r>
          </a:p>
          <a:p>
            <a:endParaRPr lang="en-US" sz="2400" dirty="0">
              <a:solidFill>
                <a:schemeClr val="bg2"/>
              </a:solidFill>
            </a:endParaRPr>
          </a:p>
          <a:p>
            <a:r>
              <a:rPr lang="en-US" sz="2400" dirty="0">
                <a:solidFill>
                  <a:schemeClr val="bg2"/>
                </a:solidFill>
              </a:rPr>
              <a:t>Contributions made from 1 July 2017 are eligible…</a:t>
            </a:r>
          </a:p>
        </p:txBody>
      </p:sp>
    </p:spTree>
    <p:extLst>
      <p:ext uri="{BB962C8B-B14F-4D97-AF65-F5344CB8AC3E}">
        <p14:creationId xmlns:p14="http://schemas.microsoft.com/office/powerpoint/2010/main" val="234427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800" dirty="0">
                <a:solidFill>
                  <a:srgbClr val="717278"/>
                </a:solidFill>
                <a:latin typeface="Arial" panose="020B0604020202020204" pitchFamily="34" charset="0"/>
              </a:rPr>
              <a:t>Why FHSSS?</a:t>
            </a:r>
          </a:p>
        </p:txBody>
      </p:sp>
      <p:sp>
        <p:nvSpPr>
          <p:cNvPr id="6" name="Content Placeholder 3"/>
          <p:cNvSpPr>
            <a:spLocks noGrp="1"/>
          </p:cNvSpPr>
          <p:nvPr>
            <p:ph sz="quarter" idx="12"/>
          </p:nvPr>
        </p:nvSpPr>
        <p:spPr>
          <a:xfrm>
            <a:off x="557213" y="1620000"/>
            <a:ext cx="7903219" cy="4321175"/>
          </a:xfrm>
        </p:spPr>
        <p:txBody>
          <a:bodyPr>
            <a:normAutofit/>
          </a:bodyPr>
          <a:lstStyle/>
          <a:p>
            <a:r>
              <a:rPr lang="en-US" sz="2400" dirty="0">
                <a:solidFill>
                  <a:schemeClr val="bg2"/>
                </a:solidFill>
              </a:rPr>
              <a:t>You can contribute up to $15,000 a year (per person)</a:t>
            </a:r>
          </a:p>
          <a:p>
            <a:endParaRPr lang="en-US" sz="2400" dirty="0">
              <a:solidFill>
                <a:schemeClr val="bg2"/>
              </a:solidFill>
            </a:endParaRPr>
          </a:p>
          <a:p>
            <a:r>
              <a:rPr lang="en-US" sz="2400" dirty="0">
                <a:solidFill>
                  <a:schemeClr val="bg2"/>
                </a:solidFill>
              </a:rPr>
              <a:t>You can use pre-tax super contributions</a:t>
            </a:r>
          </a:p>
          <a:p>
            <a:r>
              <a:rPr lang="en-US" sz="1600" dirty="0">
                <a:solidFill>
                  <a:schemeClr val="bg2"/>
                </a:solidFill>
              </a:rPr>
              <a:t>(there’s often a significant tax saving)</a:t>
            </a:r>
          </a:p>
          <a:p>
            <a:endParaRPr lang="en-US" sz="2400" dirty="0">
              <a:solidFill>
                <a:schemeClr val="bg2"/>
              </a:solidFill>
            </a:endParaRPr>
          </a:p>
          <a:p>
            <a:r>
              <a:rPr lang="en-US" sz="2400" dirty="0">
                <a:solidFill>
                  <a:schemeClr val="bg2"/>
                </a:solidFill>
              </a:rPr>
              <a:t>You can accumulate up to $30,000 (per person)</a:t>
            </a:r>
          </a:p>
          <a:p>
            <a:endParaRPr lang="en-US" sz="2400" dirty="0">
              <a:solidFill>
                <a:schemeClr val="bg2"/>
              </a:solidFill>
            </a:endParaRPr>
          </a:p>
        </p:txBody>
      </p:sp>
    </p:spTree>
    <p:extLst>
      <p:ext uri="{BB962C8B-B14F-4D97-AF65-F5344CB8AC3E}">
        <p14:creationId xmlns:p14="http://schemas.microsoft.com/office/powerpoint/2010/main" val="187294462"/>
      </p:ext>
    </p:extLst>
  </p:cSld>
  <p:clrMapOvr>
    <a:masterClrMapping/>
  </p:clrMapOvr>
</p:sld>
</file>

<file path=ppt/theme/theme1.xml><?xml version="1.0" encoding="utf-8"?>
<a:theme xmlns:a="http://schemas.openxmlformats.org/drawingml/2006/main" name="Master_Core_MLC_Advice">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MLC"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group idMso="GroupTableStyleOptionsPowerPoint"/>
        <group idMso="GroupTableStylesPowerPoint"/>
      </tab>
    </tabs>
  </ribbon>
</customUI>
</file>

<file path=docProps/app.xml><?xml version="1.0" encoding="utf-8"?>
<Properties xmlns="http://schemas.openxmlformats.org/officeDocument/2006/extended-properties" xmlns:vt="http://schemas.openxmlformats.org/officeDocument/2006/docPropsVTypes">
  <Template>Master_Core_MLC_Advice</Template>
  <TotalTime>3636</TotalTime>
  <Words>1821</Words>
  <Application>Microsoft Office PowerPoint</Application>
  <PresentationFormat>On-screen Show (4:3)</PresentationFormat>
  <Paragraphs>258</Paragraphs>
  <Slides>30</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Master_Core_MLC_Advice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Australia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Huynh</dc:creator>
  <cp:lastModifiedBy>Caitlin.Judd</cp:lastModifiedBy>
  <cp:revision>295</cp:revision>
  <cp:lastPrinted>2017-09-20T08:14:02Z</cp:lastPrinted>
  <dcterms:created xsi:type="dcterms:W3CDTF">2014-03-27T22:07:56Z</dcterms:created>
  <dcterms:modified xsi:type="dcterms:W3CDTF">2019-10-22T05:28:44Z</dcterms:modified>
</cp:coreProperties>
</file>