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60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2800" b="1" i="1" dirty="0"/>
              <a:t>Data, Dialogue and Democracy: Dissecting the Uneasy Relationship Between Digital Government and New Media in Canada</a:t>
            </a:r>
            <a:r>
              <a:rPr lang="en-CA" sz="2800" b="1" dirty="0"/>
              <a:t/>
            </a:r>
            <a:br>
              <a:rPr lang="en-CA" sz="2800" b="1" dirty="0"/>
            </a:br>
            <a:endParaRPr lang="en-C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CA" dirty="0"/>
          </a:p>
          <a:p>
            <a:r>
              <a:rPr lang="en-CA" sz="6200" dirty="0"/>
              <a:t>Dr. Jeffrey Roy (School of Public Administration, Dalhousie University),</a:t>
            </a:r>
          </a:p>
          <a:p>
            <a:r>
              <a:rPr lang="en-CA" sz="6200" dirty="0"/>
              <a:t>News and Media Research Centre (Seminar Series), University of Canberra</a:t>
            </a:r>
          </a:p>
          <a:p>
            <a:r>
              <a:rPr lang="en-CA" sz="6200" dirty="0"/>
              <a:t>April 12</a:t>
            </a:r>
            <a:r>
              <a:rPr lang="en-CA" sz="6200" baseline="30000" dirty="0"/>
              <a:t>th</a:t>
            </a:r>
            <a:r>
              <a:rPr lang="en-CA" sz="6200" dirty="0"/>
              <a:t>, 2017 </a:t>
            </a:r>
          </a:p>
        </p:txBody>
      </p:sp>
    </p:spTree>
    <p:extLst>
      <p:ext uri="{BB962C8B-B14F-4D97-AF65-F5344CB8AC3E}">
        <p14:creationId xmlns:p14="http://schemas.microsoft.com/office/powerpoint/2010/main" val="3325868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Federalist Quandaries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pPr lvl="1"/>
            <a:r>
              <a:rPr lang="en-CA" dirty="0"/>
              <a:t>Local governments often leading (or are trying to lead) in new governance experimentation – including social media usage, but they are over-shadowed by a traditional media and political (and fiscal in most countries) apparatus that emphasizes national politics and:</a:t>
            </a:r>
          </a:p>
          <a:p>
            <a:pPr lvl="1"/>
            <a:endParaRPr lang="en-CA" dirty="0"/>
          </a:p>
          <a:p>
            <a:pPr lvl="3"/>
            <a:r>
              <a:rPr lang="en-CA" sz="1600" dirty="0"/>
              <a:t>Confrontation over collaboration</a:t>
            </a:r>
          </a:p>
          <a:p>
            <a:pPr lvl="3"/>
            <a:r>
              <a:rPr lang="en-CA" sz="1600" dirty="0"/>
              <a:t>SM Messaging over dialogue (TPA – NPM / Managerial)</a:t>
            </a:r>
          </a:p>
          <a:p>
            <a:pPr lvl="3"/>
            <a:endParaRPr lang="en-CA" sz="1600" dirty="0"/>
          </a:p>
          <a:p>
            <a:pPr lvl="4"/>
            <a:r>
              <a:rPr lang="en-CA" sz="1600" i="1" dirty="0"/>
              <a:t>The relationship between social media and the public sector arguably varies considerably nationally, provincially (i.e. state) and locally…</a:t>
            </a:r>
          </a:p>
        </p:txBody>
      </p:sp>
    </p:spTree>
    <p:extLst>
      <p:ext uri="{BB962C8B-B14F-4D97-AF65-F5344CB8AC3E}">
        <p14:creationId xmlns:p14="http://schemas.microsoft.com/office/powerpoint/2010/main" val="164110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err="1"/>
              <a:t>Nabatchi</a:t>
            </a:r>
            <a:r>
              <a:rPr lang="en-CA" dirty="0"/>
              <a:t>, T. (2010). Addressing the Citizenship and Democratic Deficits: The Potential of Deliberative Democracy for Public Administration. The American Review of Public Administration 40(4) 376–399.</a:t>
            </a:r>
          </a:p>
          <a:p>
            <a:endParaRPr lang="en-CA" dirty="0"/>
          </a:p>
          <a:p>
            <a:r>
              <a:rPr lang="en-CA" dirty="0"/>
              <a:t>Reddick, C. and Chatfield, A. (2017). A social media text analytics framework for double-loop learning for citizen-centric public services: A case study of a local government Facebook use. Government Information Quarterly 34 (2017) 110-125.</a:t>
            </a:r>
          </a:p>
          <a:p>
            <a:endParaRPr lang="en-CA" dirty="0"/>
          </a:p>
          <a:p>
            <a:r>
              <a:rPr lang="en-CA" dirty="0"/>
              <a:t>Roy, J. (2013). From Machinery to Mobility: Government an Democracy in a Participative Age. Springer: New York.</a:t>
            </a:r>
          </a:p>
          <a:p>
            <a:endParaRPr lang="en-CA" dirty="0"/>
          </a:p>
          <a:p>
            <a:r>
              <a:rPr lang="en-CA" dirty="0"/>
              <a:t>Roy, J. (2016) Data, Dialogue and Innovation: Opportunities and Challenges for Open Government in Canada. </a:t>
            </a:r>
            <a:r>
              <a:rPr lang="en-CA" i="1" dirty="0"/>
              <a:t>Journal of Innovation Management</a:t>
            </a:r>
            <a:r>
              <a:rPr lang="en-CA" dirty="0"/>
              <a:t> 4 (1) 22-38.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78113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Thank you!</a:t>
            </a:r>
            <a:br>
              <a:rPr lang="en-CA" b="1" dirty="0"/>
            </a:br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  <a:p>
            <a:r>
              <a:rPr lang="en-CA" sz="2400" i="1" dirty="0"/>
              <a:t>For more information or follow-up, please contact me: roy@dal.ca</a:t>
            </a:r>
          </a:p>
        </p:txBody>
      </p:sp>
    </p:spTree>
    <p:extLst>
      <p:ext uri="{BB962C8B-B14F-4D97-AF65-F5344CB8AC3E}">
        <p14:creationId xmlns:p14="http://schemas.microsoft.com/office/powerpoint/2010/main" val="164679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Three Typologies Public Administration and New Media Usage</a:t>
            </a:r>
          </a:p>
          <a:p>
            <a:endParaRPr lang="en-CA" dirty="0"/>
          </a:p>
          <a:p>
            <a:r>
              <a:rPr lang="en-CA" dirty="0"/>
              <a:t>Case Study</a:t>
            </a:r>
          </a:p>
          <a:p>
            <a:pPr lvl="1"/>
            <a:r>
              <a:rPr lang="en-CA" dirty="0"/>
              <a:t>Canada’s Open Government Action Plan</a:t>
            </a:r>
          </a:p>
          <a:p>
            <a:pPr lvl="2"/>
            <a:r>
              <a:rPr lang="en-CA" dirty="0"/>
              <a:t>The absence of dialogue and why</a:t>
            </a:r>
          </a:p>
          <a:p>
            <a:endParaRPr lang="en-CA" dirty="0"/>
          </a:p>
          <a:p>
            <a:r>
              <a:rPr lang="en-CA" dirty="0"/>
              <a:t>Implications</a:t>
            </a:r>
          </a:p>
          <a:p>
            <a:pPr lvl="2"/>
            <a:r>
              <a:rPr lang="en-CA" dirty="0"/>
              <a:t>For traditional media</a:t>
            </a:r>
          </a:p>
          <a:p>
            <a:pPr lvl="2"/>
            <a:r>
              <a:rPr lang="en-CA" dirty="0"/>
              <a:t>For governments</a:t>
            </a:r>
          </a:p>
          <a:p>
            <a:pPr lvl="2"/>
            <a:r>
              <a:rPr lang="en-CA" dirty="0"/>
              <a:t>For citizens </a:t>
            </a:r>
          </a:p>
        </p:txBody>
      </p:sp>
    </p:spTree>
    <p:extLst>
      <p:ext uri="{BB962C8B-B14F-4D97-AF65-F5344CB8AC3E}">
        <p14:creationId xmlns:p14="http://schemas.microsoft.com/office/powerpoint/2010/main" val="27628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Three Typologies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Traditional Public Administration</a:t>
            </a:r>
          </a:p>
          <a:p>
            <a:pPr lvl="2"/>
            <a:r>
              <a:rPr lang="en-CA" dirty="0"/>
              <a:t>Information scarcity and control </a:t>
            </a:r>
          </a:p>
          <a:p>
            <a:endParaRPr lang="en-CA" dirty="0"/>
          </a:p>
          <a:p>
            <a:r>
              <a:rPr lang="en-CA" dirty="0"/>
              <a:t>New Public Management</a:t>
            </a:r>
          </a:p>
          <a:p>
            <a:pPr lvl="2"/>
            <a:r>
              <a:rPr lang="en-CA" dirty="0"/>
              <a:t>Information markets and competition </a:t>
            </a:r>
          </a:p>
          <a:p>
            <a:endParaRPr lang="en-CA" dirty="0"/>
          </a:p>
          <a:p>
            <a:r>
              <a:rPr lang="en-CA" dirty="0"/>
              <a:t>Public Value Management </a:t>
            </a:r>
          </a:p>
          <a:p>
            <a:pPr lvl="2"/>
            <a:r>
              <a:rPr lang="en-CA" dirty="0"/>
              <a:t>Information openness and sharing</a:t>
            </a:r>
          </a:p>
          <a:p>
            <a:endParaRPr lang="en-CA" dirty="0"/>
          </a:p>
          <a:p>
            <a:pPr lvl="2"/>
            <a:r>
              <a:rPr lang="en-CA" dirty="0"/>
              <a:t>Sources: Stoker 2008 in Roy 2013</a:t>
            </a:r>
          </a:p>
        </p:txBody>
      </p:sp>
    </p:spTree>
    <p:extLst>
      <p:ext uri="{BB962C8B-B14F-4D97-AF65-F5344CB8AC3E}">
        <p14:creationId xmlns:p14="http://schemas.microsoft.com/office/powerpoint/2010/main" val="417512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Three Typologies (II)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Managerial</a:t>
            </a:r>
          </a:p>
          <a:p>
            <a:pPr lvl="1"/>
            <a:r>
              <a:rPr lang="en-CA" sz="1400" i="1" dirty="0"/>
              <a:t>Social media platforms used to provide content to citizens</a:t>
            </a:r>
          </a:p>
          <a:p>
            <a:endParaRPr lang="en-CA" dirty="0"/>
          </a:p>
          <a:p>
            <a:r>
              <a:rPr lang="en-CA" dirty="0"/>
              <a:t>Consultative </a:t>
            </a:r>
          </a:p>
          <a:p>
            <a:pPr lvl="1"/>
            <a:r>
              <a:rPr lang="en-CA" sz="1400" i="1" dirty="0"/>
              <a:t>Social media platforms used to post information for and receive comments from citizens</a:t>
            </a:r>
          </a:p>
          <a:p>
            <a:endParaRPr lang="en-CA" dirty="0"/>
          </a:p>
          <a:p>
            <a:r>
              <a:rPr lang="en-CA" dirty="0"/>
              <a:t>Participative</a:t>
            </a:r>
          </a:p>
          <a:p>
            <a:pPr lvl="1"/>
            <a:r>
              <a:rPr lang="en-CA" sz="1400" i="1" dirty="0"/>
              <a:t>Active social media use, where conversations are started by citizens and governments provide meaningful change</a:t>
            </a:r>
          </a:p>
          <a:p>
            <a:endParaRPr lang="en-CA" dirty="0"/>
          </a:p>
          <a:p>
            <a:pPr lvl="2"/>
            <a:r>
              <a:rPr lang="en-CA" dirty="0"/>
              <a:t>Source: Reddick and Chatfield (2017)</a:t>
            </a:r>
          </a:p>
        </p:txBody>
      </p:sp>
    </p:spTree>
    <p:extLst>
      <p:ext uri="{BB962C8B-B14F-4D97-AF65-F5344CB8AC3E}">
        <p14:creationId xmlns:p14="http://schemas.microsoft.com/office/powerpoint/2010/main" val="293808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Open Government Action Plan (Government of Canada, 2014-2016)</a:t>
            </a:r>
          </a:p>
          <a:p>
            <a:endParaRPr lang="en-CA" dirty="0"/>
          </a:p>
          <a:p>
            <a:pPr lvl="2"/>
            <a:r>
              <a:rPr lang="en-CA" b="1" i="1" dirty="0"/>
              <a:t>Information</a:t>
            </a:r>
          </a:p>
          <a:p>
            <a:pPr lvl="3"/>
            <a:r>
              <a:rPr lang="en-CA" sz="1500" dirty="0"/>
              <a:t>Traditional media as adversary: seeking to expose, explain and to hold government to account</a:t>
            </a:r>
          </a:p>
          <a:p>
            <a:pPr lvl="3"/>
            <a:endParaRPr lang="en-CA" dirty="0"/>
          </a:p>
          <a:p>
            <a:pPr lvl="2"/>
            <a:r>
              <a:rPr lang="en-CA" b="1" i="1" dirty="0"/>
              <a:t>Data</a:t>
            </a:r>
          </a:p>
          <a:p>
            <a:pPr lvl="3"/>
            <a:r>
              <a:rPr lang="en-CA" sz="1500" dirty="0"/>
              <a:t>Traditional media as partner / promoter of open data awareness</a:t>
            </a:r>
          </a:p>
          <a:p>
            <a:pPr lvl="3"/>
            <a:r>
              <a:rPr lang="en-CA" sz="1500" dirty="0"/>
              <a:t>Social media as facilitator of awareness and usage (social – mobile nexus)</a:t>
            </a:r>
          </a:p>
          <a:p>
            <a:pPr lvl="2"/>
            <a:endParaRPr lang="en-CA" dirty="0"/>
          </a:p>
          <a:p>
            <a:pPr lvl="2"/>
            <a:r>
              <a:rPr lang="en-CA" b="1" i="1" dirty="0"/>
              <a:t>Dialogue</a:t>
            </a:r>
          </a:p>
          <a:p>
            <a:pPr lvl="3"/>
            <a:r>
              <a:rPr lang="en-CA" sz="1500" dirty="0"/>
              <a:t>Social media as the fundamental enabler of dialogue, collective learning, and public value creation</a:t>
            </a:r>
          </a:p>
          <a:p>
            <a:pPr lvl="3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584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Why has ‘dialogue’ failed to take hold?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sz="2300" dirty="0"/>
              <a:t>Organizational structure and political culture of government (Roy 2016)</a:t>
            </a:r>
          </a:p>
          <a:p>
            <a:pPr lvl="3"/>
            <a:r>
              <a:rPr lang="en-CA" sz="1800" dirty="0"/>
              <a:t>Lack of unit &amp; competencies</a:t>
            </a:r>
          </a:p>
          <a:p>
            <a:pPr lvl="4"/>
            <a:r>
              <a:rPr lang="en-CA" sz="1600" dirty="0"/>
              <a:t>Treasury Board Secretariat (TBS)</a:t>
            </a:r>
          </a:p>
          <a:p>
            <a:pPr lvl="3"/>
            <a:r>
              <a:rPr lang="en-CA" sz="1800" dirty="0"/>
              <a:t>Lack of power-sharing</a:t>
            </a:r>
          </a:p>
          <a:p>
            <a:pPr lvl="4"/>
            <a:r>
              <a:rPr lang="en-CA" sz="1600" dirty="0"/>
              <a:t>Westminster mindset of representational democracy</a:t>
            </a:r>
          </a:p>
          <a:p>
            <a:pPr lvl="5"/>
            <a:r>
              <a:rPr lang="en-CA" sz="1600" dirty="0"/>
              <a:t>SM as information control rather than engagement </a:t>
            </a:r>
          </a:p>
          <a:p>
            <a:pPr lvl="5"/>
            <a:r>
              <a:rPr lang="en-CA" sz="1600" i="1" dirty="0"/>
              <a:t>PM Turnbull, April 2017 (bolstering SM apparatus)</a:t>
            </a:r>
          </a:p>
          <a:p>
            <a:pPr lvl="2"/>
            <a:endParaRPr lang="en-CA" sz="1600" i="1" dirty="0"/>
          </a:p>
          <a:p>
            <a:r>
              <a:rPr lang="en-CA" sz="2300" dirty="0"/>
              <a:t>The commercial and teleological culture of new media (Roy 2013)</a:t>
            </a:r>
          </a:p>
          <a:p>
            <a:pPr lvl="3"/>
            <a:r>
              <a:rPr lang="en-CA" sz="1800" dirty="0"/>
              <a:t>Advertising as the business model</a:t>
            </a:r>
          </a:p>
          <a:p>
            <a:pPr lvl="3"/>
            <a:r>
              <a:rPr lang="en-CA" sz="1800" dirty="0"/>
              <a:t>Utilitarian and user-centric </a:t>
            </a:r>
          </a:p>
          <a:p>
            <a:pPr lvl="3"/>
            <a:r>
              <a:rPr lang="en-CA" sz="1800" dirty="0"/>
              <a:t>The blurring of information sourcing in a ‘post-fact’ world</a:t>
            </a:r>
          </a:p>
        </p:txBody>
      </p:sp>
    </p:spTree>
    <p:extLst>
      <p:ext uri="{BB962C8B-B14F-4D97-AF65-F5344CB8AC3E}">
        <p14:creationId xmlns:p14="http://schemas.microsoft.com/office/powerpoint/2010/main" val="68744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i="1" dirty="0"/>
              <a:t>The New Plan (2016-2018) includes the following commitment:</a:t>
            </a:r>
          </a:p>
          <a:p>
            <a:endParaRPr lang="en-CA" dirty="0"/>
          </a:p>
          <a:p>
            <a:r>
              <a:rPr lang="en-CA" b="1" dirty="0"/>
              <a:t>20. Enable Open Dialogue and Open Policy Making:</a:t>
            </a:r>
            <a:endParaRPr lang="en-CA" dirty="0"/>
          </a:p>
          <a:p>
            <a:endParaRPr lang="en-CA" dirty="0"/>
          </a:p>
          <a:p>
            <a:pPr lvl="1"/>
            <a:r>
              <a:rPr lang="en-CA" sz="2000" i="1" dirty="0"/>
              <a:t>Foster enhanced citizen participation through greater collaboration and co-creation with the public and stakeholders within and across government initiatives.</a:t>
            </a:r>
          </a:p>
          <a:p>
            <a:pPr lvl="1"/>
            <a:endParaRPr lang="en-CA" sz="2000" i="1" dirty="0"/>
          </a:p>
          <a:p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597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Implications &amp; Consequences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Traditional media in crisis</a:t>
            </a:r>
          </a:p>
          <a:p>
            <a:pPr lvl="1"/>
            <a:r>
              <a:rPr lang="en-CA" dirty="0"/>
              <a:t>Both financial and existential </a:t>
            </a:r>
          </a:p>
          <a:p>
            <a:pPr lvl="2"/>
            <a:r>
              <a:rPr lang="en-CA" dirty="0"/>
              <a:t>‘The Shattered Mirror’ (Public Policy Forum, 2017)</a:t>
            </a:r>
          </a:p>
          <a:p>
            <a:endParaRPr lang="en-CA" dirty="0"/>
          </a:p>
          <a:p>
            <a:r>
              <a:rPr lang="en-CA" dirty="0"/>
              <a:t>Traditional government under strain</a:t>
            </a:r>
          </a:p>
          <a:p>
            <a:pPr lvl="1"/>
            <a:r>
              <a:rPr lang="en-CA" dirty="0"/>
              <a:t>Missing opportunities for collective learning and public value creation</a:t>
            </a:r>
          </a:p>
          <a:p>
            <a:pPr lvl="2"/>
            <a:r>
              <a:rPr lang="en-CA" dirty="0"/>
              <a:t>Reddick and Chatfield (GIQ, 2017)</a:t>
            </a:r>
          </a:p>
          <a:p>
            <a:pPr lvl="2"/>
            <a:endParaRPr lang="en-CA" dirty="0"/>
          </a:p>
          <a:p>
            <a:r>
              <a:rPr lang="en-CA" dirty="0"/>
              <a:t>An increasingly fragmented &amp; passive public</a:t>
            </a:r>
          </a:p>
          <a:p>
            <a:pPr lvl="1"/>
            <a:r>
              <a:rPr lang="en-CA" dirty="0"/>
              <a:t>Demographically, technologically, politically</a:t>
            </a:r>
          </a:p>
          <a:p>
            <a:pPr lvl="2"/>
            <a:r>
              <a:rPr lang="en-CA" dirty="0"/>
              <a:t>A loss of civic engagement (</a:t>
            </a:r>
            <a:r>
              <a:rPr lang="en-CA" dirty="0" err="1"/>
              <a:t>Nabatchi</a:t>
            </a:r>
            <a:r>
              <a:rPr lang="en-CA" dirty="0"/>
              <a:t> 2010)</a:t>
            </a:r>
          </a:p>
        </p:txBody>
      </p:sp>
    </p:spTree>
    <p:extLst>
      <p:ext uri="{BB962C8B-B14F-4D97-AF65-F5344CB8AC3E}">
        <p14:creationId xmlns:p14="http://schemas.microsoft.com/office/powerpoint/2010/main" val="2984360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Key Questions 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CA" dirty="0"/>
          </a:p>
          <a:p>
            <a:r>
              <a:rPr lang="en-CA" dirty="0"/>
              <a:t>Can new media become a more meaningful stakeholder in facilitating democratic engagement and co-creation of service and policy?</a:t>
            </a:r>
          </a:p>
          <a:p>
            <a:pPr lvl="2"/>
            <a:r>
              <a:rPr lang="en-CA" dirty="0"/>
              <a:t>FB’s evolution from an ‘agnostic platform’ to a ‘media company’</a:t>
            </a:r>
          </a:p>
          <a:p>
            <a:pPr lvl="1"/>
            <a:endParaRPr lang="en-CA" dirty="0"/>
          </a:p>
          <a:p>
            <a:r>
              <a:rPr lang="en-CA" dirty="0"/>
              <a:t>Will governments invest in new capacities to facilitate a shift to more participative forms of governance?</a:t>
            </a:r>
          </a:p>
          <a:p>
            <a:pPr lvl="2"/>
            <a:r>
              <a:rPr lang="en-CA" dirty="0"/>
              <a:t>Certainly there is some promising experimentation…</a:t>
            </a:r>
          </a:p>
          <a:p>
            <a:pPr lvl="2"/>
            <a:endParaRPr lang="en-CA" dirty="0"/>
          </a:p>
          <a:p>
            <a:r>
              <a:rPr lang="en-CA" dirty="0"/>
              <a:t>Can an online culture of active citizenship and civic engagement be created and sustained? </a:t>
            </a:r>
          </a:p>
          <a:p>
            <a:pPr lvl="2"/>
            <a:r>
              <a:rPr lang="en-CA" dirty="0"/>
              <a:t>Is Trump an anomaly or a trend?</a:t>
            </a:r>
          </a:p>
        </p:txBody>
      </p:sp>
    </p:spTree>
    <p:extLst>
      <p:ext uri="{BB962C8B-B14F-4D97-AF65-F5344CB8AC3E}">
        <p14:creationId xmlns:p14="http://schemas.microsoft.com/office/powerpoint/2010/main" val="31557451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12968</TotalTime>
  <Words>747</Words>
  <Application>Microsoft Office PowerPoint</Application>
  <PresentationFormat>Custom</PresentationFormat>
  <Paragraphs>110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Data, Dialogue and Democracy: Dissecting the Uneasy Relationship Between Digital Government and New Media in Canada </vt:lpstr>
      <vt:lpstr>Overview</vt:lpstr>
      <vt:lpstr>Three Typologies (I)</vt:lpstr>
      <vt:lpstr>Three Typologies (II)</vt:lpstr>
      <vt:lpstr>Case Study</vt:lpstr>
      <vt:lpstr>Why has ‘dialogue’ failed to take hold?</vt:lpstr>
      <vt:lpstr>PowerPoint Presentation</vt:lpstr>
      <vt:lpstr>Implications &amp; Consequences</vt:lpstr>
      <vt:lpstr>Key Questions Going Forward</vt:lpstr>
      <vt:lpstr>Federalist Quandaries</vt:lpstr>
      <vt:lpstr>References</vt:lpstr>
      <vt:lpstr>Thank you!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Canberra, April 2017</dc:title>
  <dc:creator>jeff</dc:creator>
  <cp:lastModifiedBy>s434291</cp:lastModifiedBy>
  <cp:revision>19</cp:revision>
  <dcterms:created xsi:type="dcterms:W3CDTF">2017-04-01T23:12:45Z</dcterms:created>
  <dcterms:modified xsi:type="dcterms:W3CDTF">2017-04-11T23:49:47Z</dcterms:modified>
</cp:coreProperties>
</file>